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2" d="100"/>
          <a:sy n="122" d="100"/>
        </p:scale>
        <p:origin x="-131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2016-6-23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副标题 2"/>
          <p:cNvSpPr>
            <a:spLocks noGrp="1"/>
          </p:cNvSpPr>
          <p:nvPr>
            <p:ph type="subTitle" idx="1"/>
          </p:nvPr>
        </p:nvSpPr>
        <p:spPr>
          <a:xfrm>
            <a:off x="4572000" y="4343400"/>
            <a:ext cx="4392613" cy="1101725"/>
          </a:xfrm>
        </p:spPr>
        <p:txBody>
          <a:bodyPr>
            <a:normAutofit fontScale="70000" lnSpcReduction="20000"/>
          </a:bodyPr>
          <a:lstStyle/>
          <a:p>
            <a:pPr eaLnBrk="1" hangingPunct="1">
              <a:lnSpc>
                <a:spcPct val="80000"/>
              </a:lnSpc>
            </a:pPr>
            <a:r>
              <a:rPr lang="zh-CN" altLang="en-US" sz="4000" b="1" smtClean="0">
                <a:solidFill>
                  <a:srgbClr val="FF0000"/>
                </a:solidFill>
                <a:ea typeface="宋体" charset="-122"/>
              </a:rPr>
              <a:t>毕业生角色</a:t>
            </a:r>
            <a:endParaRPr lang="en-US" altLang="zh-CN" sz="4000" b="1" smtClean="0">
              <a:solidFill>
                <a:srgbClr val="FF0000"/>
              </a:solidFill>
              <a:ea typeface="宋体" charset="-122"/>
            </a:endParaRPr>
          </a:p>
          <a:p>
            <a:pPr eaLnBrk="1" hangingPunct="1">
              <a:lnSpc>
                <a:spcPct val="80000"/>
              </a:lnSpc>
            </a:pPr>
            <a:endParaRPr lang="en-US" altLang="zh-CN" sz="2200" smtClean="0">
              <a:ea typeface="宋体" charset="-122"/>
            </a:endParaRPr>
          </a:p>
          <a:p>
            <a:pPr eaLnBrk="1" hangingPunct="1">
              <a:lnSpc>
                <a:spcPct val="80000"/>
              </a:lnSpc>
            </a:pPr>
            <a:r>
              <a:rPr lang="zh-CN" altLang="en-US" sz="2200" smtClean="0">
                <a:ea typeface="宋体" charset="-122"/>
              </a:rPr>
              <a:t>就业指导中心</a:t>
            </a:r>
            <a:endParaRPr lang="en-US" altLang="zh-CN" sz="2200" smtClean="0">
              <a:ea typeface="宋体" charset="-122"/>
            </a:endParaRPr>
          </a:p>
          <a:p>
            <a:pPr eaLnBrk="1" hangingPunct="1">
              <a:lnSpc>
                <a:spcPct val="80000"/>
              </a:lnSpc>
            </a:pPr>
            <a:r>
              <a:rPr lang="zh-CN" altLang="en-US" sz="2200" smtClean="0">
                <a:ea typeface="宋体" charset="-122"/>
              </a:rPr>
              <a:t>网络信息中心</a:t>
            </a:r>
            <a:endParaRPr lang="en-US" altLang="zh-CN" sz="2200" smtClean="0">
              <a:ea typeface="宋体" charset="-122"/>
            </a:endParaRPr>
          </a:p>
          <a:p>
            <a:pPr eaLnBrk="1" hangingPunct="1">
              <a:lnSpc>
                <a:spcPct val="80000"/>
              </a:lnSpc>
            </a:pPr>
            <a:r>
              <a:rPr lang="en-US" altLang="zh-CN" sz="2200" smtClean="0">
                <a:ea typeface="宋体" charset="-122"/>
              </a:rPr>
              <a:t>2014-06-06</a:t>
            </a:r>
            <a:endParaRPr lang="zh-CN" altLang="en-US" sz="2200" smtClean="0">
              <a:ea typeface="宋体" charset="-122"/>
            </a:endParaRPr>
          </a:p>
        </p:txBody>
      </p:sp>
      <p:sp>
        <p:nvSpPr>
          <p:cNvPr id="14339" name="标题 1"/>
          <p:cNvSpPr>
            <a:spLocks noGrp="1"/>
          </p:cNvSpPr>
          <p:nvPr>
            <p:ph type="ctrTitle"/>
          </p:nvPr>
        </p:nvSpPr>
        <p:spPr/>
        <p:txBody>
          <a:bodyPr/>
          <a:lstStyle/>
          <a:p>
            <a:pPr eaLnBrk="1" hangingPunct="1"/>
            <a:r>
              <a:rPr lang="zh-CN" altLang="en-US" smtClean="0"/>
              <a:t>毕业生就业派遣</a:t>
            </a:r>
            <a:r>
              <a:rPr lang="en-US" altLang="zh-CN" smtClean="0"/>
              <a:t/>
            </a:r>
            <a:br>
              <a:rPr lang="en-US" altLang="zh-CN" smtClean="0"/>
            </a:br>
            <a:r>
              <a:rPr lang="zh-CN" altLang="en-US" smtClean="0"/>
              <a:t>信息填报指南</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pPr eaLnBrk="1" hangingPunct="1"/>
            <a:r>
              <a:rPr lang="zh-CN" altLang="en-US" smtClean="0"/>
              <a:t>户档派回原籍程序（二分）</a:t>
            </a:r>
          </a:p>
        </p:txBody>
      </p:sp>
      <p:sp>
        <p:nvSpPr>
          <p:cNvPr id="3" name="内容占位符 2"/>
          <p:cNvSpPr>
            <a:spLocks noGrp="1"/>
          </p:cNvSpPr>
          <p:nvPr>
            <p:ph idx="1"/>
          </p:nvPr>
        </p:nvSpPr>
        <p:spPr>
          <a:xfrm>
            <a:off x="457200" y="1268413"/>
            <a:ext cx="8229600" cy="5589587"/>
          </a:xfrm>
        </p:spPr>
        <p:txBody>
          <a:bodyPr>
            <a:normAutofit fontScale="85000" lnSpcReduction="10000"/>
          </a:bodyPr>
          <a:lstStyle/>
          <a:p>
            <a:pPr eaLnBrk="1" hangingPunct="1">
              <a:defRPr/>
            </a:pPr>
            <a:r>
              <a:rPr lang="zh-CN" altLang="en-US" dirty="0"/>
              <a:t>（</a:t>
            </a:r>
            <a:r>
              <a:rPr lang="en-US" altLang="zh-CN" dirty="0"/>
              <a:t>1</a:t>
            </a:r>
            <a:r>
              <a:rPr lang="zh-CN" altLang="en-US" dirty="0"/>
              <a:t>）毕业时</a:t>
            </a:r>
            <a:r>
              <a:rPr lang="en-US" altLang="zh-CN" dirty="0"/>
              <a:t>(</a:t>
            </a:r>
            <a:r>
              <a:rPr lang="zh-CN" altLang="en-US" dirty="0"/>
              <a:t>年底前</a:t>
            </a:r>
            <a:r>
              <a:rPr lang="en-US" altLang="zh-CN" dirty="0"/>
              <a:t>)</a:t>
            </a:r>
            <a:r>
              <a:rPr lang="zh-CN" altLang="en-US" dirty="0"/>
              <a:t>未落实去向（如出国、考研、签三方协议），可</a:t>
            </a:r>
            <a:r>
              <a:rPr lang="zh-CN" altLang="en-US" dirty="0" smtClean="0"/>
              <a:t>向院系或研究所提交</a:t>
            </a:r>
            <a:r>
              <a:rPr lang="zh-CN" altLang="en-US" dirty="0"/>
              <a:t>户口和档案派回原籍的申请书，申请书中应写明派遣单位（可派到生源省就业主管部门或市、县人事局）</a:t>
            </a:r>
            <a:r>
              <a:rPr lang="zh-CN" altLang="en-US" dirty="0" smtClean="0"/>
              <a:t>。</a:t>
            </a:r>
            <a:r>
              <a:rPr lang="zh-CN" altLang="en-US" dirty="0" smtClean="0">
                <a:solidFill>
                  <a:srgbClr val="FF0000"/>
                </a:solidFill>
              </a:rPr>
              <a:t>毕业生登录国科大学籍系统填报个人派遣信息，</a:t>
            </a:r>
            <a:r>
              <a:rPr lang="zh-CN" altLang="en-US" dirty="0" smtClean="0"/>
              <a:t>由研究所或院系负责</a:t>
            </a:r>
            <a:r>
              <a:rPr lang="zh-CN" altLang="en-US" dirty="0"/>
              <a:t>就业工作</a:t>
            </a:r>
            <a:r>
              <a:rPr lang="zh-CN" altLang="en-US" dirty="0" smtClean="0"/>
              <a:t>老师审核上报</a:t>
            </a:r>
            <a:r>
              <a:rPr lang="zh-CN" altLang="en-US" dirty="0"/>
              <a:t>毕业生就业指导中心</a:t>
            </a:r>
            <a:r>
              <a:rPr lang="en-US" altLang="zh-CN" b="1" dirty="0">
                <a:solidFill>
                  <a:srgbClr val="FF0000"/>
                </a:solidFill>
              </a:rPr>
              <a:t>(</a:t>
            </a:r>
            <a:r>
              <a:rPr lang="zh-CN" altLang="en-US" b="1" dirty="0" smtClean="0">
                <a:solidFill>
                  <a:srgbClr val="FF0000"/>
                </a:solidFill>
              </a:rPr>
              <a:t>目前国科大毕业生</a:t>
            </a:r>
            <a:r>
              <a:rPr lang="zh-CN" altLang="en-US" b="1" dirty="0">
                <a:solidFill>
                  <a:srgbClr val="FF0000"/>
                </a:solidFill>
              </a:rPr>
              <a:t>在京就业的截止时间为毕业当年的</a:t>
            </a:r>
            <a:r>
              <a:rPr lang="en-US" altLang="zh-CN" b="1" dirty="0">
                <a:solidFill>
                  <a:srgbClr val="FF0000"/>
                </a:solidFill>
              </a:rPr>
              <a:t>12</a:t>
            </a:r>
            <a:r>
              <a:rPr lang="zh-CN" altLang="en-US" b="1" dirty="0">
                <a:solidFill>
                  <a:srgbClr val="FF0000"/>
                </a:solidFill>
              </a:rPr>
              <a:t>月</a:t>
            </a:r>
            <a:r>
              <a:rPr lang="en-US" altLang="zh-CN" b="1" dirty="0">
                <a:solidFill>
                  <a:srgbClr val="FF0000"/>
                </a:solidFill>
              </a:rPr>
              <a:t>31</a:t>
            </a:r>
            <a:r>
              <a:rPr lang="zh-CN" altLang="en-US" b="1" dirty="0">
                <a:solidFill>
                  <a:srgbClr val="FF0000"/>
                </a:solidFill>
              </a:rPr>
              <a:t>日</a:t>
            </a:r>
            <a:r>
              <a:rPr lang="en-US" altLang="zh-CN" b="1" dirty="0">
                <a:solidFill>
                  <a:srgbClr val="FF0000"/>
                </a:solidFill>
              </a:rPr>
              <a:t>,</a:t>
            </a:r>
            <a:r>
              <a:rPr lang="zh-CN" altLang="en-US" b="1" dirty="0">
                <a:solidFill>
                  <a:srgbClr val="FF0000"/>
                </a:solidFill>
              </a:rPr>
              <a:t>超过此期限后毕业生的身份就转变为往届毕业生了</a:t>
            </a:r>
            <a:r>
              <a:rPr lang="en-US" altLang="zh-CN" b="1" dirty="0">
                <a:solidFill>
                  <a:srgbClr val="FF0000"/>
                </a:solidFill>
              </a:rPr>
              <a:t>,</a:t>
            </a:r>
            <a:r>
              <a:rPr lang="zh-CN" altLang="en-US" b="1" dirty="0">
                <a:solidFill>
                  <a:srgbClr val="FF0000"/>
                </a:solidFill>
              </a:rPr>
              <a:t>不能再在北京就业</a:t>
            </a:r>
            <a:r>
              <a:rPr lang="en-US" altLang="zh-CN" b="1" dirty="0">
                <a:solidFill>
                  <a:srgbClr val="FF0000"/>
                </a:solidFill>
              </a:rPr>
              <a:t>,</a:t>
            </a:r>
            <a:r>
              <a:rPr lang="zh-CN" altLang="en-US" b="1" dirty="0">
                <a:solidFill>
                  <a:srgbClr val="FF0000"/>
                </a:solidFill>
              </a:rPr>
              <a:t>即使有用人单位能提供第二年</a:t>
            </a:r>
            <a:r>
              <a:rPr lang="zh-CN" altLang="en-US" b="1" dirty="0" smtClean="0">
                <a:solidFill>
                  <a:srgbClr val="FF0000"/>
                </a:solidFill>
              </a:rPr>
              <a:t>的户口指标</a:t>
            </a:r>
            <a:r>
              <a:rPr lang="zh-CN" altLang="en-US" b="1" dirty="0">
                <a:solidFill>
                  <a:srgbClr val="FF0000"/>
                </a:solidFill>
              </a:rPr>
              <a:t>也无法做派遣</a:t>
            </a:r>
            <a:r>
              <a:rPr lang="en-US" altLang="zh-CN" b="1" dirty="0">
                <a:solidFill>
                  <a:srgbClr val="FF0000"/>
                </a:solidFill>
              </a:rPr>
              <a:t>,</a:t>
            </a:r>
            <a:r>
              <a:rPr lang="zh-CN" altLang="en-US" b="1" dirty="0">
                <a:solidFill>
                  <a:srgbClr val="FF0000"/>
                </a:solidFill>
              </a:rPr>
              <a:t>只能去京外单位就业</a:t>
            </a:r>
            <a:r>
              <a:rPr lang="en-US" altLang="zh-CN" b="1" dirty="0">
                <a:solidFill>
                  <a:srgbClr val="FF0000"/>
                </a:solidFill>
              </a:rPr>
              <a:t>)</a:t>
            </a:r>
            <a:r>
              <a:rPr lang="zh-CN" altLang="en-US" dirty="0">
                <a:solidFill>
                  <a:srgbClr val="FF0000"/>
                </a:solidFill>
              </a:rPr>
              <a:t>。</a:t>
            </a:r>
          </a:p>
          <a:p>
            <a:pPr eaLnBrk="1" hangingPunct="1">
              <a:defRPr/>
            </a:pPr>
            <a:r>
              <a:rPr lang="zh-CN" altLang="en-US" dirty="0"/>
              <a:t>（</a:t>
            </a:r>
            <a:r>
              <a:rPr lang="en-US" altLang="zh-CN" dirty="0"/>
              <a:t>2</a:t>
            </a:r>
            <a:r>
              <a:rPr lang="zh-CN" altLang="en-US" dirty="0"/>
              <a:t>）由毕业生就业指导中心办理二分回原籍的就业报到证。毕业生</a:t>
            </a:r>
            <a:r>
              <a:rPr lang="zh-CN" altLang="en-US" dirty="0" smtClean="0"/>
              <a:t>在研究所、院系领取</a:t>
            </a:r>
            <a:r>
              <a:rPr lang="zh-CN" altLang="en-US" dirty="0"/>
              <a:t>报到证。</a:t>
            </a:r>
          </a:p>
          <a:p>
            <a:pPr eaLnBrk="1" hangingPunct="1">
              <a:defRPr/>
            </a:pPr>
            <a:r>
              <a:rPr lang="zh-CN" altLang="en-US" dirty="0"/>
              <a:t>（</a:t>
            </a:r>
            <a:r>
              <a:rPr lang="en-US" altLang="zh-CN" dirty="0"/>
              <a:t>3</a:t>
            </a:r>
            <a:r>
              <a:rPr lang="zh-CN" altLang="en-US" dirty="0"/>
              <a:t>）凭就业报到证</a:t>
            </a:r>
            <a:r>
              <a:rPr lang="zh-CN" altLang="en-US" dirty="0" smtClean="0"/>
              <a:t>到国科大户籍办公室</a:t>
            </a:r>
            <a:r>
              <a:rPr lang="zh-CN" altLang="en-US" dirty="0"/>
              <a:t>办理户口迁移手续，凭就业报到证下联</a:t>
            </a:r>
            <a:r>
              <a:rPr lang="zh-CN" altLang="en-US" dirty="0" smtClean="0"/>
              <a:t>到研究所、院系档案</a:t>
            </a:r>
            <a:r>
              <a:rPr lang="zh-CN" altLang="en-US" dirty="0"/>
              <a:t>管理部门办理档案转移手续。</a:t>
            </a:r>
          </a:p>
          <a:p>
            <a:pPr eaLnBrk="1" hangingPunct="1">
              <a:defRPr/>
            </a:pP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pPr eaLnBrk="1" hangingPunct="1"/>
            <a:r>
              <a:rPr lang="zh-CN" altLang="en-US" smtClean="0"/>
              <a:t>升学派遣程序</a:t>
            </a:r>
          </a:p>
        </p:txBody>
      </p:sp>
      <p:sp>
        <p:nvSpPr>
          <p:cNvPr id="24579" name="内容占位符 2"/>
          <p:cNvSpPr>
            <a:spLocks noGrp="1"/>
          </p:cNvSpPr>
          <p:nvPr>
            <p:ph idx="1"/>
          </p:nvPr>
        </p:nvSpPr>
        <p:spPr>
          <a:xfrm>
            <a:off x="457200" y="1268413"/>
            <a:ext cx="8229600" cy="4724400"/>
          </a:xfrm>
        </p:spPr>
        <p:txBody>
          <a:bodyPr/>
          <a:lstStyle/>
          <a:p>
            <a:pPr eaLnBrk="1" hangingPunct="1"/>
            <a:r>
              <a:rPr lang="zh-CN" altLang="en-US" smtClean="0"/>
              <a:t>读博士或博士后的毕业生，按照所在研究所或院系的相关要求提交材料，登录国科大学籍系统填报派遣信息。</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71563"/>
            <a:ext cx="8229600" cy="5589587"/>
          </a:xfrm>
        </p:spPr>
        <p:txBody>
          <a:bodyPr>
            <a:normAutofit fontScale="70000" lnSpcReduction="20000"/>
          </a:bodyPr>
          <a:lstStyle/>
          <a:p>
            <a:pPr eaLnBrk="1" hangingPunct="1">
              <a:defRPr/>
            </a:pPr>
            <a:r>
              <a:rPr lang="zh-CN" altLang="en-US" dirty="0"/>
              <a:t>就业流程</a:t>
            </a:r>
            <a:endParaRPr lang="en-US" altLang="zh-CN" dirty="0"/>
          </a:p>
          <a:p>
            <a:pPr lvl="1" eaLnBrk="1" hangingPunct="1">
              <a:defRPr/>
            </a:pPr>
            <a:r>
              <a:rPr lang="zh-CN" altLang="en-US" dirty="0"/>
              <a:t>签约程序</a:t>
            </a:r>
            <a:endParaRPr lang="en-US" altLang="zh-CN" dirty="0"/>
          </a:p>
          <a:p>
            <a:pPr lvl="1" eaLnBrk="1" hangingPunct="1">
              <a:defRPr/>
            </a:pPr>
            <a:r>
              <a:rPr lang="zh-CN" altLang="en-US" dirty="0"/>
              <a:t>办理派遣报到手续流程</a:t>
            </a:r>
            <a:endParaRPr lang="en-US" altLang="zh-CN" dirty="0"/>
          </a:p>
          <a:p>
            <a:pPr lvl="1" eaLnBrk="1" hangingPunct="1">
              <a:defRPr/>
            </a:pPr>
            <a:r>
              <a:rPr lang="zh-CN" altLang="en-US" dirty="0"/>
              <a:t>出国程序</a:t>
            </a:r>
            <a:endParaRPr lang="en-US" altLang="zh-CN" dirty="0"/>
          </a:p>
          <a:p>
            <a:pPr lvl="1" eaLnBrk="1" hangingPunct="1">
              <a:defRPr/>
            </a:pPr>
            <a:r>
              <a:rPr lang="zh-CN" altLang="en-US" dirty="0"/>
              <a:t>户档派回原籍程序（二分）</a:t>
            </a:r>
            <a:endParaRPr lang="en-US" altLang="zh-CN" dirty="0"/>
          </a:p>
          <a:p>
            <a:pPr lvl="1" eaLnBrk="1" hangingPunct="1">
              <a:defRPr/>
            </a:pPr>
            <a:r>
              <a:rPr lang="zh-CN" altLang="en-US" dirty="0"/>
              <a:t>升学派遣程序</a:t>
            </a:r>
            <a:endParaRPr lang="en-US" altLang="zh-CN" dirty="0"/>
          </a:p>
          <a:p>
            <a:pPr lvl="1" eaLnBrk="1" hangingPunct="1">
              <a:defRPr/>
            </a:pPr>
            <a:endParaRPr lang="en-US" altLang="zh-CN" dirty="0"/>
          </a:p>
          <a:p>
            <a:pPr eaLnBrk="1" hangingPunct="1">
              <a:defRPr/>
            </a:pPr>
            <a:r>
              <a:rPr lang="zh-CN" altLang="en-US" dirty="0"/>
              <a:t>系统操作</a:t>
            </a:r>
            <a:endParaRPr lang="en-US" altLang="zh-CN" dirty="0"/>
          </a:p>
          <a:p>
            <a:pPr lvl="1" eaLnBrk="1" hangingPunct="1">
              <a:defRPr/>
            </a:pPr>
            <a:r>
              <a:rPr lang="zh-CN" altLang="en-US" dirty="0"/>
              <a:t>信息填报流程</a:t>
            </a:r>
            <a:endParaRPr lang="en-US" altLang="zh-CN" dirty="0"/>
          </a:p>
          <a:p>
            <a:pPr lvl="1" eaLnBrk="1" hangingPunct="1">
              <a:defRPr/>
            </a:pPr>
            <a:r>
              <a:rPr lang="zh-CN" altLang="en-US" dirty="0"/>
              <a:t>签三方协议</a:t>
            </a:r>
            <a:r>
              <a:rPr lang="zh-CN" altLang="en-US" dirty="0" smtClean="0"/>
              <a:t>派遣范例</a:t>
            </a:r>
            <a:endParaRPr lang="en-US" altLang="zh-CN" dirty="0"/>
          </a:p>
          <a:p>
            <a:pPr lvl="1" eaLnBrk="1" hangingPunct="1">
              <a:defRPr/>
            </a:pPr>
            <a:r>
              <a:rPr lang="zh-CN" altLang="en-US" dirty="0"/>
              <a:t>考博、博士后派遣</a:t>
            </a:r>
            <a:r>
              <a:rPr lang="zh-CN" altLang="en-US" dirty="0" smtClean="0"/>
              <a:t>范例</a:t>
            </a:r>
            <a:endParaRPr lang="en-US" altLang="zh-CN" dirty="0" smtClean="0"/>
          </a:p>
          <a:p>
            <a:pPr lvl="1" eaLnBrk="1" hangingPunct="1">
              <a:defRPr/>
            </a:pPr>
            <a:r>
              <a:rPr lang="zh-CN" altLang="en-US" dirty="0" smtClean="0"/>
              <a:t>签</a:t>
            </a:r>
            <a:r>
              <a:rPr lang="zh-CN" altLang="en-US" dirty="0"/>
              <a:t>劳动合同派遣</a:t>
            </a:r>
            <a:r>
              <a:rPr lang="zh-CN" altLang="en-US" dirty="0" smtClean="0"/>
              <a:t>范例</a:t>
            </a:r>
            <a:endParaRPr lang="en-US" altLang="zh-CN" dirty="0" smtClean="0"/>
          </a:p>
          <a:p>
            <a:pPr lvl="1" eaLnBrk="1" hangingPunct="1">
              <a:defRPr/>
            </a:pPr>
            <a:r>
              <a:rPr lang="zh-CN" altLang="en-US" dirty="0"/>
              <a:t>出国出境留学派遣</a:t>
            </a:r>
            <a:r>
              <a:rPr lang="zh-CN" altLang="en-US" dirty="0" smtClean="0"/>
              <a:t>范例    </a:t>
            </a:r>
            <a:r>
              <a:rPr lang="zh-CN" altLang="en-US" sz="3200" b="1" dirty="0" smtClean="0">
                <a:solidFill>
                  <a:srgbClr val="FF0000"/>
                </a:solidFill>
              </a:rPr>
              <a:t>出国出境留学的毕业生在填报就业派遣信息时，“毕业去向”要选择“二分”，不要选择“出国”！</a:t>
            </a:r>
            <a:endParaRPr lang="zh-CN" altLang="en-US" sz="2900" dirty="0"/>
          </a:p>
        </p:txBody>
      </p:sp>
      <p:sp>
        <p:nvSpPr>
          <p:cNvPr id="25603" name="标题 1"/>
          <p:cNvSpPr>
            <a:spLocks noGrp="1"/>
          </p:cNvSpPr>
          <p:nvPr>
            <p:ph type="title"/>
          </p:nvPr>
        </p:nvSpPr>
        <p:spPr/>
        <p:txBody>
          <a:bodyPr/>
          <a:lstStyle/>
          <a:p>
            <a:pPr eaLnBrk="1" hangingPunct="1"/>
            <a:r>
              <a:rPr lang="zh-CN" altLang="en-US" smtClean="0"/>
              <a:t>摘要</a:t>
            </a:r>
          </a:p>
        </p:txBody>
      </p:sp>
      <p:sp>
        <p:nvSpPr>
          <p:cNvPr id="6" name="右箭头 5"/>
          <p:cNvSpPr/>
          <p:nvPr/>
        </p:nvSpPr>
        <p:spPr bwMode="auto">
          <a:xfrm rot="10800000">
            <a:off x="3342735" y="3357562"/>
            <a:ext cx="1872207" cy="576064"/>
          </a:xfrm>
          <a:prstGeom prst="rightArrow">
            <a:avLst/>
          </a:prstGeom>
          <a:ln>
            <a:headEnd type="none" w="med" len="med"/>
            <a:tailEnd type="none" w="med" len="med"/>
          </a:ln>
          <a:extLst/>
        </p:spPr>
        <p:style>
          <a:lnRef idx="0">
            <a:schemeClr val="accent6"/>
          </a:lnRef>
          <a:fillRef idx="3">
            <a:schemeClr val="accent6"/>
          </a:fillRef>
          <a:effectRef idx="3">
            <a:schemeClr val="accent6"/>
          </a:effectRef>
          <a:fontRef idx="minor">
            <a:schemeClr val="lt1"/>
          </a:fontRef>
        </p:style>
        <p:txBody>
          <a:bodyPr/>
          <a:lstStyle/>
          <a:p>
            <a:pPr>
              <a:defRPr/>
            </a:pPr>
            <a:endParaRPr lang="zh-CN" altLang="en-US" b="1">
              <a:solidFill>
                <a:schemeClr val="tx1"/>
              </a:solidFill>
              <a:latin typeface="Arial" charset="0"/>
              <a:ea typeface="宋体"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pPr eaLnBrk="1" hangingPunct="1"/>
            <a:r>
              <a:rPr lang="zh-CN" altLang="en-US" smtClean="0"/>
              <a:t>信息填报流程</a:t>
            </a:r>
          </a:p>
        </p:txBody>
      </p:sp>
      <p:sp>
        <p:nvSpPr>
          <p:cNvPr id="3" name="内容占位符 2"/>
          <p:cNvSpPr>
            <a:spLocks noGrp="1"/>
          </p:cNvSpPr>
          <p:nvPr>
            <p:ph idx="1"/>
          </p:nvPr>
        </p:nvSpPr>
        <p:spPr>
          <a:xfrm>
            <a:off x="457200" y="1268413"/>
            <a:ext cx="8229600" cy="4724400"/>
          </a:xfrm>
        </p:spPr>
        <p:txBody>
          <a:bodyPr>
            <a:normAutofit fontScale="77500" lnSpcReduction="20000"/>
          </a:bodyPr>
          <a:lstStyle/>
          <a:p>
            <a:pPr marL="342900" lvl="1" indent="-342900" eaLnBrk="1" hangingPunct="1">
              <a:buFontTx/>
              <a:buChar char="•"/>
              <a:defRPr/>
            </a:pPr>
            <a:r>
              <a:rPr lang="zh-CN" altLang="en-US" dirty="0"/>
              <a:t>学籍毕业注册结束后，学生已取得毕业或结业资格；</a:t>
            </a:r>
            <a:endParaRPr lang="en-US" altLang="zh-CN" dirty="0"/>
          </a:p>
          <a:p>
            <a:pPr eaLnBrk="1" hangingPunct="1">
              <a:defRPr/>
            </a:pPr>
            <a:r>
              <a:rPr lang="en-US" altLang="zh-CN" dirty="0" smtClean="0"/>
              <a:t>1</a:t>
            </a:r>
            <a:r>
              <a:rPr lang="zh-CN" altLang="en-US" dirty="0" smtClean="0"/>
              <a:t>、登录</a:t>
            </a:r>
            <a:r>
              <a:rPr lang="en-US" altLang="zh-CN" dirty="0" smtClean="0"/>
              <a:t>http://sep.ucas.ac.cn</a:t>
            </a:r>
            <a:endParaRPr lang="en-US" altLang="zh-CN" dirty="0"/>
          </a:p>
          <a:p>
            <a:pPr eaLnBrk="1" hangingPunct="1">
              <a:defRPr/>
            </a:pPr>
            <a:r>
              <a:rPr lang="en-US" altLang="zh-CN" dirty="0" smtClean="0"/>
              <a:t>2</a:t>
            </a:r>
            <a:r>
              <a:rPr lang="zh-CN" altLang="en-US" dirty="0" smtClean="0"/>
              <a:t>、点击系统导航“学籍管理”，进入学籍管理系统；</a:t>
            </a:r>
            <a:endParaRPr lang="en-US" altLang="zh-CN" dirty="0" smtClean="0"/>
          </a:p>
          <a:p>
            <a:pPr eaLnBrk="1" hangingPunct="1">
              <a:defRPr/>
            </a:pPr>
            <a:r>
              <a:rPr lang="en-US" altLang="zh-CN" dirty="0" smtClean="0"/>
              <a:t>3</a:t>
            </a:r>
            <a:r>
              <a:rPr lang="zh-CN" altLang="en-US" dirty="0" smtClean="0"/>
              <a:t>、点击左侧菜单“个人信息”，系统显示个人学号列表；</a:t>
            </a:r>
            <a:endParaRPr lang="en-US" altLang="zh-CN" dirty="0" smtClean="0"/>
          </a:p>
          <a:p>
            <a:pPr eaLnBrk="1" hangingPunct="1">
              <a:defRPr/>
            </a:pPr>
            <a:r>
              <a:rPr lang="en-US" altLang="zh-CN" dirty="0" smtClean="0"/>
              <a:t>4</a:t>
            </a:r>
            <a:r>
              <a:rPr lang="zh-CN" altLang="en-US" dirty="0" smtClean="0"/>
              <a:t>、点击学号列表中的档案操作</a:t>
            </a:r>
            <a:r>
              <a:rPr lang="en-US" altLang="zh-CN" dirty="0" smtClean="0"/>
              <a:t>—</a:t>
            </a:r>
            <a:r>
              <a:rPr lang="zh-CN" altLang="en-US" dirty="0" smtClean="0"/>
              <a:t>“填写”，系统显示个人的档案列表；</a:t>
            </a:r>
            <a:endParaRPr lang="en-US" altLang="zh-CN" dirty="0" smtClean="0"/>
          </a:p>
          <a:p>
            <a:pPr eaLnBrk="1" hangingPunct="1">
              <a:defRPr/>
            </a:pPr>
            <a:r>
              <a:rPr lang="en-US" altLang="zh-CN" dirty="0" smtClean="0"/>
              <a:t>5</a:t>
            </a:r>
            <a:r>
              <a:rPr lang="zh-CN" altLang="en-US" dirty="0" smtClean="0"/>
              <a:t>、点击个人档案列表中的“毕业生基本信息表（</a:t>
            </a:r>
            <a:r>
              <a:rPr lang="en-US" altLang="zh-CN" dirty="0" smtClean="0"/>
              <a:t>B2</a:t>
            </a:r>
            <a:r>
              <a:rPr lang="zh-CN" altLang="en-US" dirty="0" smtClean="0"/>
              <a:t>）”，系统显示毕业研究生基本信息表，包括“登记毕业信息”，“补充在学信息”，“填报派遣信息”；</a:t>
            </a:r>
            <a:endParaRPr lang="en-US" altLang="zh-CN" dirty="0" smtClean="0"/>
          </a:p>
          <a:p>
            <a:pPr eaLnBrk="1" hangingPunct="1">
              <a:defRPr/>
            </a:pPr>
            <a:r>
              <a:rPr lang="en-US" altLang="zh-CN" dirty="0" smtClean="0"/>
              <a:t>6</a:t>
            </a:r>
            <a:r>
              <a:rPr lang="zh-CN" altLang="en-US" dirty="0" smtClean="0"/>
              <a:t>、点击“填报派遣信息”，准确填写派遣信息，先保存，再提交即可。</a:t>
            </a:r>
            <a:endParaRPr lang="en-US" altLang="zh-CN" dirty="0" smtClean="0"/>
          </a:p>
          <a:p>
            <a:pPr eaLnBrk="1" hangingPunct="1">
              <a:defRPr/>
            </a:pP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pPr eaLnBrk="1" hangingPunct="1"/>
            <a:r>
              <a:rPr lang="zh-CN" altLang="en-US" smtClean="0"/>
              <a:t>登录</a:t>
            </a:r>
            <a:r>
              <a:rPr lang="en-US" altLang="zh-CN" smtClean="0"/>
              <a:t>http://sep.ucas.ac.cn</a:t>
            </a:r>
            <a:endParaRPr lang="zh-CN" altLang="en-US" smtClean="0"/>
          </a:p>
        </p:txBody>
      </p:sp>
      <p:sp>
        <p:nvSpPr>
          <p:cNvPr id="27651" name="内容占位符 2"/>
          <p:cNvSpPr>
            <a:spLocks noGrp="1"/>
          </p:cNvSpPr>
          <p:nvPr>
            <p:ph idx="1"/>
          </p:nvPr>
        </p:nvSpPr>
        <p:spPr>
          <a:xfrm>
            <a:off x="457200" y="1268413"/>
            <a:ext cx="8229600" cy="4724400"/>
          </a:xfrm>
        </p:spPr>
        <p:txBody>
          <a:bodyPr/>
          <a:lstStyle/>
          <a:p>
            <a:pPr eaLnBrk="1" hangingPunct="1"/>
            <a:endParaRPr lang="zh-CN" altLang="en-US" smtClean="0"/>
          </a:p>
        </p:txBody>
      </p:sp>
      <p:pic>
        <p:nvPicPr>
          <p:cNvPr id="27652" name="Picture 5"/>
          <p:cNvPicPr>
            <a:picLocks noChangeAspect="1" noChangeArrowheads="1"/>
          </p:cNvPicPr>
          <p:nvPr/>
        </p:nvPicPr>
        <p:blipFill>
          <a:blip r:embed="rId2" cstate="print"/>
          <a:srcRect/>
          <a:stretch>
            <a:fillRect/>
          </a:stretch>
        </p:blipFill>
        <p:spPr bwMode="auto">
          <a:xfrm>
            <a:off x="539750" y="1023938"/>
            <a:ext cx="8459788" cy="5821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pPr eaLnBrk="1" hangingPunct="1"/>
            <a:r>
              <a:rPr lang="zh-CN" altLang="en-US" smtClean="0"/>
              <a:t>点击档案操作</a:t>
            </a:r>
            <a:r>
              <a:rPr lang="en-US" altLang="zh-CN" smtClean="0"/>
              <a:t>—</a:t>
            </a:r>
            <a:r>
              <a:rPr lang="zh-CN" altLang="en-US" smtClean="0"/>
              <a:t>“填写”</a:t>
            </a:r>
          </a:p>
        </p:txBody>
      </p:sp>
      <p:sp>
        <p:nvSpPr>
          <p:cNvPr id="28675" name="内容占位符 2"/>
          <p:cNvSpPr>
            <a:spLocks noGrp="1"/>
          </p:cNvSpPr>
          <p:nvPr>
            <p:ph idx="1"/>
          </p:nvPr>
        </p:nvSpPr>
        <p:spPr>
          <a:xfrm>
            <a:off x="457200" y="1268413"/>
            <a:ext cx="8229600" cy="4724400"/>
          </a:xfrm>
        </p:spPr>
        <p:txBody>
          <a:bodyPr/>
          <a:lstStyle/>
          <a:p>
            <a:pPr eaLnBrk="1" hangingPunct="1"/>
            <a:endParaRPr lang="zh-CN" altLang="en-US" smtClean="0"/>
          </a:p>
        </p:txBody>
      </p:sp>
      <p:pic>
        <p:nvPicPr>
          <p:cNvPr id="28676" name="Picture 5"/>
          <p:cNvPicPr>
            <a:picLocks noChangeAspect="1" noChangeArrowheads="1"/>
          </p:cNvPicPr>
          <p:nvPr/>
        </p:nvPicPr>
        <p:blipFill>
          <a:blip r:embed="rId2" cstate="print"/>
          <a:srcRect/>
          <a:stretch>
            <a:fillRect/>
          </a:stretch>
        </p:blipFill>
        <p:spPr bwMode="auto">
          <a:xfrm>
            <a:off x="581025" y="1052513"/>
            <a:ext cx="7980363" cy="477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pPr eaLnBrk="1" hangingPunct="1"/>
            <a:r>
              <a:rPr lang="zh-CN" altLang="en-US" sz="2400" smtClean="0"/>
              <a:t>选择个人档案列表中的“毕业生基本信息表（</a:t>
            </a:r>
            <a:r>
              <a:rPr lang="en-US" altLang="zh-CN" sz="2400" smtClean="0"/>
              <a:t>B2</a:t>
            </a:r>
            <a:r>
              <a:rPr lang="zh-CN" altLang="en-US" sz="2400" smtClean="0"/>
              <a:t>）”</a:t>
            </a:r>
          </a:p>
        </p:txBody>
      </p:sp>
      <p:sp>
        <p:nvSpPr>
          <p:cNvPr id="29699" name="内容占位符 2"/>
          <p:cNvSpPr>
            <a:spLocks noGrp="1"/>
          </p:cNvSpPr>
          <p:nvPr>
            <p:ph idx="1"/>
          </p:nvPr>
        </p:nvSpPr>
        <p:spPr>
          <a:xfrm>
            <a:off x="457200" y="1268413"/>
            <a:ext cx="8229600" cy="4724400"/>
          </a:xfrm>
        </p:spPr>
        <p:txBody>
          <a:bodyPr/>
          <a:lstStyle/>
          <a:p>
            <a:pPr eaLnBrk="1" hangingPunct="1"/>
            <a:endParaRPr lang="zh-CN" altLang="en-US" smtClean="0"/>
          </a:p>
        </p:txBody>
      </p:sp>
      <p:pic>
        <p:nvPicPr>
          <p:cNvPr id="29700" name="Picture 7"/>
          <p:cNvPicPr>
            <a:picLocks noChangeAspect="1" noChangeArrowheads="1"/>
          </p:cNvPicPr>
          <p:nvPr/>
        </p:nvPicPr>
        <p:blipFill>
          <a:blip r:embed="rId2" cstate="print"/>
          <a:srcRect/>
          <a:stretch>
            <a:fillRect/>
          </a:stretch>
        </p:blipFill>
        <p:spPr bwMode="auto">
          <a:xfrm>
            <a:off x="354013" y="1084263"/>
            <a:ext cx="8551862" cy="6923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pPr eaLnBrk="1" hangingPunct="1"/>
            <a:r>
              <a:rPr lang="zh-CN" altLang="en-US" smtClean="0"/>
              <a:t>点击“填报派遣信息”</a:t>
            </a:r>
          </a:p>
        </p:txBody>
      </p:sp>
      <p:sp>
        <p:nvSpPr>
          <p:cNvPr id="30723" name="内容占位符 2"/>
          <p:cNvSpPr>
            <a:spLocks noGrp="1"/>
          </p:cNvSpPr>
          <p:nvPr>
            <p:ph idx="1"/>
          </p:nvPr>
        </p:nvSpPr>
        <p:spPr>
          <a:xfrm>
            <a:off x="457200" y="1268413"/>
            <a:ext cx="8229600" cy="4724400"/>
          </a:xfrm>
        </p:spPr>
        <p:txBody>
          <a:bodyPr/>
          <a:lstStyle/>
          <a:p>
            <a:pPr eaLnBrk="1" hangingPunct="1"/>
            <a:endParaRPr lang="zh-CN" altLang="en-US" smtClean="0"/>
          </a:p>
        </p:txBody>
      </p:sp>
      <p:pic>
        <p:nvPicPr>
          <p:cNvPr id="30724" name="Picture 5"/>
          <p:cNvPicPr>
            <a:picLocks noChangeAspect="1" noChangeArrowheads="1"/>
          </p:cNvPicPr>
          <p:nvPr/>
        </p:nvPicPr>
        <p:blipFill>
          <a:blip r:embed="rId2" cstate="print"/>
          <a:srcRect/>
          <a:stretch>
            <a:fillRect/>
          </a:stretch>
        </p:blipFill>
        <p:spPr bwMode="auto">
          <a:xfrm>
            <a:off x="11113" y="1020763"/>
            <a:ext cx="9513887" cy="6932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smtClean="0"/>
              <a:t>派遣填报分类说明</a:t>
            </a:r>
          </a:p>
        </p:txBody>
      </p:sp>
      <p:sp>
        <p:nvSpPr>
          <p:cNvPr id="31747" name="内容占位符 2"/>
          <p:cNvSpPr>
            <a:spLocks noGrp="1"/>
          </p:cNvSpPr>
          <p:nvPr>
            <p:ph idx="1"/>
          </p:nvPr>
        </p:nvSpPr>
        <p:spPr>
          <a:xfrm>
            <a:off x="457200" y="1268413"/>
            <a:ext cx="8229600" cy="5589587"/>
          </a:xfrm>
        </p:spPr>
        <p:txBody>
          <a:bodyPr/>
          <a:lstStyle/>
          <a:p>
            <a:r>
              <a:rPr lang="zh-CN" altLang="en-US" smtClean="0"/>
              <a:t>毕业生派遣方式分为四类：</a:t>
            </a:r>
            <a:endParaRPr lang="en-US" altLang="zh-CN" smtClean="0"/>
          </a:p>
          <a:p>
            <a:r>
              <a:rPr lang="en-US" altLang="zh-CN" smtClean="0"/>
              <a:t>1</a:t>
            </a:r>
            <a:r>
              <a:rPr lang="zh-CN" altLang="en-US" smtClean="0"/>
              <a:t>、</a:t>
            </a:r>
            <a:r>
              <a:rPr lang="zh-CN" altLang="en-US" b="1" smtClean="0">
                <a:latin typeface="Arial" charset="0"/>
                <a:ea typeface="宋体" charset="-122"/>
              </a:rPr>
              <a:t>签三方协议派遣范例（单位解决户口档案）</a:t>
            </a:r>
            <a:endParaRPr lang="en-US" altLang="zh-CN" b="1" smtClean="0">
              <a:latin typeface="Arial" charset="0"/>
              <a:ea typeface="宋体" charset="-122"/>
            </a:endParaRPr>
          </a:p>
          <a:p>
            <a:r>
              <a:rPr lang="zh-CN" altLang="en-US" sz="1800" b="1" smtClean="0">
                <a:latin typeface="Arial" charset="0"/>
                <a:ea typeface="宋体" charset="-122"/>
              </a:rPr>
              <a:t>单位可以为毕业生落实当地户口、接收毕业生档函的请选择此项。</a:t>
            </a:r>
            <a:endParaRPr lang="en-US" altLang="zh-CN" sz="1800" b="1" smtClean="0">
              <a:latin typeface="Arial" charset="0"/>
              <a:ea typeface="宋体" charset="-122"/>
            </a:endParaRPr>
          </a:p>
          <a:p>
            <a:r>
              <a:rPr lang="en-US" altLang="zh-CN" b="1" smtClean="0">
                <a:latin typeface="宋体" charset="-122"/>
                <a:ea typeface="宋体" charset="-122"/>
              </a:rPr>
              <a:t>2</a:t>
            </a:r>
            <a:r>
              <a:rPr lang="zh-CN" altLang="en-US" b="1" smtClean="0">
                <a:latin typeface="宋体" charset="-122"/>
                <a:ea typeface="宋体" charset="-122"/>
              </a:rPr>
              <a:t>、考博、博士后派遣范例</a:t>
            </a:r>
            <a:endParaRPr lang="en-US" altLang="zh-CN" b="1" smtClean="0">
              <a:latin typeface="宋体" charset="-122"/>
              <a:ea typeface="宋体" charset="-122"/>
            </a:endParaRPr>
          </a:p>
          <a:p>
            <a:r>
              <a:rPr lang="zh-CN" altLang="en-US" sz="1800" b="1" smtClean="0">
                <a:latin typeface="宋体" charset="-122"/>
                <a:ea typeface="宋体" charset="-122"/>
              </a:rPr>
              <a:t>收到博士、博士后录取通知书的请选择此项。</a:t>
            </a:r>
            <a:endParaRPr lang="en-US" altLang="zh-CN" sz="1800" b="1" smtClean="0">
              <a:latin typeface="宋体" charset="-122"/>
              <a:ea typeface="宋体" charset="-122"/>
            </a:endParaRPr>
          </a:p>
          <a:p>
            <a:r>
              <a:rPr lang="en-US" altLang="zh-CN" smtClean="0">
                <a:latin typeface="宋体" charset="-122"/>
                <a:ea typeface="宋体" charset="-122"/>
              </a:rPr>
              <a:t>3</a:t>
            </a:r>
            <a:r>
              <a:rPr lang="zh-CN" altLang="en-US" smtClean="0">
                <a:latin typeface="宋体" charset="-122"/>
                <a:ea typeface="宋体" charset="-122"/>
              </a:rPr>
              <a:t>、</a:t>
            </a:r>
            <a:r>
              <a:rPr lang="zh-CN" altLang="en-US" b="1" smtClean="0">
                <a:latin typeface="宋体" charset="-122"/>
                <a:ea typeface="宋体" charset="-122"/>
              </a:rPr>
              <a:t>二分、签劳动合同派遣范例（单位不解决户口）</a:t>
            </a:r>
            <a:endParaRPr lang="en-US" altLang="zh-CN" b="1" smtClean="0">
              <a:latin typeface="宋体" charset="-122"/>
              <a:ea typeface="宋体" charset="-122"/>
            </a:endParaRPr>
          </a:p>
          <a:p>
            <a:r>
              <a:rPr lang="zh-CN" altLang="en-US" sz="1800" b="1" smtClean="0">
                <a:latin typeface="宋体" charset="-122"/>
                <a:ea typeface="宋体" charset="-122"/>
              </a:rPr>
              <a:t>毕业生未落实可以落实当地户口、接收档案的单位，想将户档转回原籍或落实的单位解决户档的请选择此项。</a:t>
            </a:r>
            <a:endParaRPr lang="en-US" altLang="zh-CN" sz="1800" b="1" smtClean="0">
              <a:latin typeface="宋体" charset="-122"/>
              <a:ea typeface="宋体" charset="-122"/>
            </a:endParaRPr>
          </a:p>
          <a:p>
            <a:r>
              <a:rPr lang="en-US" altLang="zh-CN" b="1" smtClean="0">
                <a:latin typeface="宋体" charset="-122"/>
                <a:ea typeface="宋体" charset="-122"/>
              </a:rPr>
              <a:t>4</a:t>
            </a:r>
            <a:r>
              <a:rPr lang="zh-CN" altLang="en-US" b="1" smtClean="0">
                <a:latin typeface="宋体" charset="-122"/>
                <a:ea typeface="宋体" charset="-122"/>
              </a:rPr>
              <a:t>、出国出境留学派遣范例</a:t>
            </a:r>
            <a:endParaRPr lang="en-US" altLang="zh-CN" b="1" smtClean="0">
              <a:latin typeface="宋体" charset="-122"/>
              <a:ea typeface="宋体" charset="-122"/>
            </a:endParaRPr>
          </a:p>
          <a:p>
            <a:r>
              <a:rPr lang="zh-CN" altLang="en-US" sz="1800" b="1" smtClean="0">
                <a:latin typeface="宋体" charset="-122"/>
                <a:ea typeface="宋体" charset="-122"/>
              </a:rPr>
              <a:t>收到境外学校录取通知书的请选择此项</a:t>
            </a:r>
            <a:endParaRPr lang="en-US" altLang="zh-CN" sz="1800" b="1" smtClean="0">
              <a:latin typeface="宋体" charset="-122"/>
              <a:ea typeface="宋体" charset="-122"/>
            </a:endParaRPr>
          </a:p>
          <a:p>
            <a:endParaRPr lang="zh-CN" altLang="en-US" b="1" smtClean="0">
              <a:latin typeface="宋体" charset="-122"/>
              <a:ea typeface="宋体"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1219200" y="228600"/>
            <a:ext cx="7673975" cy="838200"/>
          </a:xfrm>
        </p:spPr>
        <p:txBody>
          <a:bodyPr/>
          <a:lstStyle/>
          <a:p>
            <a:pPr marL="342900" indent="-342900" eaLnBrk="1" hangingPunct="1"/>
            <a:r>
              <a:rPr lang="en-US" altLang="zh-CN" b="1" smtClean="0">
                <a:latin typeface="Arial" charset="0"/>
                <a:ea typeface="宋体" charset="-122"/>
              </a:rPr>
              <a:t>1</a:t>
            </a:r>
            <a:r>
              <a:rPr lang="zh-CN" altLang="en-US" b="1" smtClean="0">
                <a:latin typeface="Arial" charset="0"/>
                <a:ea typeface="宋体" charset="-122"/>
              </a:rPr>
              <a:t>、签三方协议派遣范例</a:t>
            </a:r>
            <a:r>
              <a:rPr lang="zh-CN" altLang="en-US" sz="1800" b="1" smtClean="0">
                <a:latin typeface="Arial" charset="0"/>
                <a:ea typeface="宋体" charset="-122"/>
              </a:rPr>
              <a:t>（单位解决户口档案）</a:t>
            </a:r>
          </a:p>
        </p:txBody>
      </p:sp>
      <p:sp>
        <p:nvSpPr>
          <p:cNvPr id="32771" name="内容占位符 1"/>
          <p:cNvSpPr>
            <a:spLocks noGrp="1"/>
          </p:cNvSpPr>
          <p:nvPr>
            <p:ph idx="1"/>
          </p:nvPr>
        </p:nvSpPr>
        <p:spPr>
          <a:xfrm>
            <a:off x="457200" y="1268413"/>
            <a:ext cx="8229600" cy="4724400"/>
          </a:xfrm>
        </p:spPr>
        <p:txBody>
          <a:bodyPr/>
          <a:lstStyle/>
          <a:p>
            <a:endParaRPr lang="zh-CN" altLang="en-US" smtClean="0"/>
          </a:p>
        </p:txBody>
      </p:sp>
      <p:pic>
        <p:nvPicPr>
          <p:cNvPr id="32772" name="内容占位符 8" descr="图片1.jpg"/>
          <p:cNvPicPr>
            <a:picLocks noChangeAspect="1"/>
          </p:cNvPicPr>
          <p:nvPr/>
        </p:nvPicPr>
        <p:blipFill>
          <a:blip r:embed="rId2" cstate="print"/>
          <a:srcRect/>
          <a:stretch>
            <a:fillRect/>
          </a:stretch>
        </p:blipFill>
        <p:spPr bwMode="gray">
          <a:xfrm>
            <a:off x="-127000" y="1357313"/>
            <a:ext cx="9318625" cy="531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smtClean="0"/>
              <a:t>变更记录</a:t>
            </a:r>
          </a:p>
        </p:txBody>
      </p:sp>
      <p:sp>
        <p:nvSpPr>
          <p:cNvPr id="15363" name="内容占位符 2"/>
          <p:cNvSpPr>
            <a:spLocks noGrp="1"/>
          </p:cNvSpPr>
          <p:nvPr>
            <p:ph idx="1"/>
          </p:nvPr>
        </p:nvSpPr>
        <p:spPr>
          <a:xfrm>
            <a:off x="457200" y="1268413"/>
            <a:ext cx="8229600" cy="4724400"/>
          </a:xfrm>
        </p:spPr>
        <p:txBody>
          <a:bodyPr/>
          <a:lstStyle/>
          <a:p>
            <a:r>
              <a:rPr lang="en-US" altLang="zh-CN" smtClean="0"/>
              <a:t>2013</a:t>
            </a:r>
            <a:r>
              <a:rPr lang="zh-CN" altLang="en-US" smtClean="0"/>
              <a:t>年</a:t>
            </a:r>
            <a:r>
              <a:rPr lang="en-US" altLang="zh-CN" smtClean="0"/>
              <a:t>6</a:t>
            </a:r>
            <a:r>
              <a:rPr lang="zh-CN" altLang="en-US" smtClean="0"/>
              <a:t>月</a:t>
            </a:r>
            <a:r>
              <a:rPr lang="en-US" altLang="zh-CN" smtClean="0"/>
              <a:t>6</a:t>
            </a:r>
            <a:r>
              <a:rPr lang="zh-CN" altLang="en-US" smtClean="0"/>
              <a:t>日，初始版本</a:t>
            </a:r>
            <a:endParaRPr lang="en-US" altLang="zh-CN" smtClean="0"/>
          </a:p>
          <a:p>
            <a:r>
              <a:rPr lang="en-US" altLang="zh-CN" smtClean="0"/>
              <a:t>2014</a:t>
            </a:r>
            <a:r>
              <a:rPr lang="zh-CN" altLang="en-US" smtClean="0"/>
              <a:t>年</a:t>
            </a:r>
            <a:r>
              <a:rPr lang="en-US" altLang="zh-CN" smtClean="0"/>
              <a:t>5</a:t>
            </a:r>
            <a:r>
              <a:rPr lang="zh-CN" altLang="en-US" smtClean="0"/>
              <a:t>月</a:t>
            </a:r>
            <a:r>
              <a:rPr lang="en-US" altLang="zh-CN" smtClean="0"/>
              <a:t>21</a:t>
            </a:r>
            <a:r>
              <a:rPr lang="zh-CN" altLang="en-US" smtClean="0"/>
              <a:t>日，</a:t>
            </a:r>
            <a:endParaRPr lang="en-US" altLang="zh-CN" smtClean="0"/>
          </a:p>
          <a:p>
            <a:pPr lvl="1"/>
            <a:r>
              <a:rPr lang="zh-CN" altLang="en-US" smtClean="0"/>
              <a:t>新增单位组织机构代码、报到证签发类别、师范生类别、工作职位类别、单位行业等字段；</a:t>
            </a:r>
            <a:endParaRPr lang="en-US" altLang="zh-CN" smtClean="0"/>
          </a:p>
          <a:p>
            <a:pPr lvl="1"/>
            <a:r>
              <a:rPr lang="zh-CN" altLang="en-US" smtClean="0"/>
              <a:t>调整单位隶属、单位经济类型、困难生类别等三个字段的可选项</a:t>
            </a:r>
            <a:endParaRPr lang="en-US" altLang="zh-CN" smtClean="0"/>
          </a:p>
          <a:p>
            <a:endParaRPr lang="zh-CN" altLang="en-US"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pPr eaLnBrk="1" hangingPunct="1"/>
            <a:r>
              <a:rPr lang="en-US" altLang="zh-CN" smtClean="0"/>
              <a:t>2</a:t>
            </a:r>
            <a:r>
              <a:rPr lang="zh-CN" altLang="en-US" smtClean="0"/>
              <a:t>、考博、博士后派遣范例</a:t>
            </a:r>
          </a:p>
        </p:txBody>
      </p:sp>
      <p:sp>
        <p:nvSpPr>
          <p:cNvPr id="33795" name="内容占位符 5"/>
          <p:cNvSpPr>
            <a:spLocks noGrp="1"/>
          </p:cNvSpPr>
          <p:nvPr>
            <p:ph idx="1"/>
          </p:nvPr>
        </p:nvSpPr>
        <p:spPr>
          <a:xfrm>
            <a:off x="457200" y="1268413"/>
            <a:ext cx="8229600" cy="4724400"/>
          </a:xfrm>
        </p:spPr>
        <p:txBody>
          <a:bodyPr/>
          <a:lstStyle/>
          <a:p>
            <a:endParaRPr lang="zh-CN" altLang="en-US" smtClean="0"/>
          </a:p>
        </p:txBody>
      </p:sp>
      <p:pic>
        <p:nvPicPr>
          <p:cNvPr id="33796" name="内容占位符 6" descr="图片3.jpg"/>
          <p:cNvPicPr>
            <a:picLocks noChangeAspect="1"/>
          </p:cNvPicPr>
          <p:nvPr/>
        </p:nvPicPr>
        <p:blipFill>
          <a:blip r:embed="rId2" cstate="print"/>
          <a:srcRect/>
          <a:stretch>
            <a:fillRect/>
          </a:stretch>
        </p:blipFill>
        <p:spPr bwMode="gray">
          <a:xfrm>
            <a:off x="12700" y="1268413"/>
            <a:ext cx="9070975" cy="547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1219200" y="228600"/>
            <a:ext cx="7924800" cy="838200"/>
          </a:xfrm>
        </p:spPr>
        <p:txBody>
          <a:bodyPr/>
          <a:lstStyle/>
          <a:p>
            <a:pPr eaLnBrk="1" hangingPunct="1"/>
            <a:r>
              <a:rPr lang="en-US" altLang="zh-CN" smtClean="0"/>
              <a:t>3</a:t>
            </a:r>
            <a:r>
              <a:rPr lang="zh-CN" altLang="en-US" smtClean="0"/>
              <a:t>、二分、签劳动合同派遣范例</a:t>
            </a:r>
            <a:r>
              <a:rPr lang="zh-CN" altLang="en-US" sz="1400" smtClean="0"/>
              <a:t>（单位不解决户口）</a:t>
            </a:r>
          </a:p>
        </p:txBody>
      </p:sp>
      <p:sp>
        <p:nvSpPr>
          <p:cNvPr id="34819" name="内容占位符 1"/>
          <p:cNvSpPr>
            <a:spLocks noGrp="1"/>
          </p:cNvSpPr>
          <p:nvPr>
            <p:ph idx="1"/>
          </p:nvPr>
        </p:nvSpPr>
        <p:spPr>
          <a:xfrm>
            <a:off x="457200" y="1268413"/>
            <a:ext cx="8229600" cy="4724400"/>
          </a:xfrm>
        </p:spPr>
        <p:txBody>
          <a:bodyPr/>
          <a:lstStyle/>
          <a:p>
            <a:endParaRPr lang="zh-CN" altLang="en-US" smtClean="0"/>
          </a:p>
        </p:txBody>
      </p:sp>
      <p:pic>
        <p:nvPicPr>
          <p:cNvPr id="34820" name="内容占位符 5" descr="图片4.jpg"/>
          <p:cNvPicPr>
            <a:picLocks noChangeAspect="1"/>
          </p:cNvPicPr>
          <p:nvPr/>
        </p:nvPicPr>
        <p:blipFill>
          <a:blip r:embed="rId2" cstate="print"/>
          <a:srcRect/>
          <a:stretch>
            <a:fillRect/>
          </a:stretch>
        </p:blipFill>
        <p:spPr bwMode="gray">
          <a:xfrm>
            <a:off x="0" y="1011238"/>
            <a:ext cx="9144000" cy="6137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a:xfrm>
            <a:off x="1187450" y="260350"/>
            <a:ext cx="7391400" cy="838200"/>
          </a:xfrm>
        </p:spPr>
        <p:txBody>
          <a:bodyPr/>
          <a:lstStyle/>
          <a:p>
            <a:pPr eaLnBrk="1" hangingPunct="1"/>
            <a:r>
              <a:rPr lang="en-US" altLang="zh-CN" smtClean="0"/>
              <a:t>4</a:t>
            </a:r>
            <a:r>
              <a:rPr lang="zh-CN" altLang="en-US" smtClean="0"/>
              <a:t>、出国出境留学派遣范例</a:t>
            </a:r>
          </a:p>
        </p:txBody>
      </p:sp>
      <p:pic>
        <p:nvPicPr>
          <p:cNvPr id="35843" name="图片 3" descr="图片5.jpg"/>
          <p:cNvPicPr>
            <a:picLocks noChangeAspect="1"/>
          </p:cNvPicPr>
          <p:nvPr/>
        </p:nvPicPr>
        <p:blipFill>
          <a:blip r:embed="rId2" cstate="print"/>
          <a:srcRect/>
          <a:stretch>
            <a:fillRect/>
          </a:stretch>
        </p:blipFill>
        <p:spPr bwMode="auto">
          <a:xfrm>
            <a:off x="107950" y="1114425"/>
            <a:ext cx="8818563" cy="6059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p:txBody>
          <a:bodyPr/>
          <a:lstStyle/>
          <a:p>
            <a:pPr eaLnBrk="1" hangingPunct="1"/>
            <a:endParaRPr lang="zh-CN" altLang="en-US" smtClean="0"/>
          </a:p>
        </p:txBody>
      </p:sp>
      <p:sp>
        <p:nvSpPr>
          <p:cNvPr id="4" name="内容占位符 3"/>
          <p:cNvSpPr>
            <a:spLocks noGrp="1"/>
          </p:cNvSpPr>
          <p:nvPr>
            <p:ph idx="1"/>
          </p:nvPr>
        </p:nvSpPr>
        <p:spPr>
          <a:xfrm>
            <a:off x="457200" y="1268413"/>
            <a:ext cx="8229600" cy="47244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indent="0" algn="ctr" eaLnBrk="1" hangingPunct="1">
              <a:buFontTx/>
              <a:buNone/>
              <a:defRPr/>
            </a:pPr>
            <a:r>
              <a:rPr lang="zh-CN" altLang="en-US" dirty="0" smtClean="0"/>
              <a:t>如有问题，请联系</a:t>
            </a:r>
            <a:endParaRPr lang="en-US" altLang="zh-CN" dirty="0" smtClean="0"/>
          </a:p>
          <a:p>
            <a:pPr marL="0" indent="0" algn="ctr" eaLnBrk="1" hangingPunct="1">
              <a:buFontTx/>
              <a:buNone/>
              <a:defRPr/>
            </a:pPr>
            <a:r>
              <a:rPr lang="zh-CN" altLang="en-US" dirty="0" smtClean="0"/>
              <a:t>所在研究所或院系负责就业工作的老师。</a:t>
            </a:r>
            <a:endParaRPr lang="en-US" altLang="zh-CN" dirty="0" smtClean="0"/>
          </a:p>
          <a:p>
            <a:pPr marL="0" indent="0" algn="ctr" eaLnBrk="1" hangingPunct="1">
              <a:buFontTx/>
              <a:buNone/>
              <a:defRPr/>
            </a:pPr>
            <a:r>
              <a:rPr lang="zh-CN" altLang="en-US" dirty="0" smtClean="0"/>
              <a:t>谢谢！</a:t>
            </a:r>
            <a:endParaRPr lang="en-US" altLang="zh-CN"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68413"/>
            <a:ext cx="8229600" cy="5375275"/>
          </a:xfrm>
        </p:spPr>
        <p:txBody>
          <a:bodyPr>
            <a:normAutofit fontScale="70000" lnSpcReduction="20000"/>
          </a:bodyPr>
          <a:lstStyle/>
          <a:p>
            <a:pPr eaLnBrk="1" hangingPunct="1">
              <a:defRPr/>
            </a:pPr>
            <a:r>
              <a:rPr lang="zh-CN" altLang="en-US" dirty="0" smtClean="0"/>
              <a:t>就业流程</a:t>
            </a:r>
            <a:endParaRPr lang="en-US" altLang="zh-CN" dirty="0" smtClean="0"/>
          </a:p>
          <a:p>
            <a:pPr lvl="1" eaLnBrk="1" hangingPunct="1">
              <a:defRPr/>
            </a:pPr>
            <a:r>
              <a:rPr lang="zh-CN" altLang="en-US" dirty="0" smtClean="0"/>
              <a:t>签约程序</a:t>
            </a:r>
            <a:endParaRPr lang="en-US" altLang="zh-CN" dirty="0" smtClean="0"/>
          </a:p>
          <a:p>
            <a:pPr lvl="1" eaLnBrk="1" hangingPunct="1">
              <a:defRPr/>
            </a:pPr>
            <a:r>
              <a:rPr lang="zh-CN" altLang="en-US" dirty="0" smtClean="0"/>
              <a:t>办理派遣报到手续流程</a:t>
            </a:r>
            <a:endParaRPr lang="en-US" altLang="zh-CN" dirty="0" smtClean="0"/>
          </a:p>
          <a:p>
            <a:pPr lvl="1" eaLnBrk="1" hangingPunct="1">
              <a:defRPr/>
            </a:pPr>
            <a:r>
              <a:rPr lang="zh-CN" altLang="en-US" dirty="0" smtClean="0"/>
              <a:t>出国程序</a:t>
            </a:r>
            <a:endParaRPr lang="en-US" altLang="zh-CN" dirty="0" smtClean="0"/>
          </a:p>
          <a:p>
            <a:pPr lvl="1" eaLnBrk="1" hangingPunct="1">
              <a:defRPr/>
            </a:pPr>
            <a:r>
              <a:rPr lang="zh-CN" altLang="en-US" dirty="0"/>
              <a:t>户</a:t>
            </a:r>
            <a:r>
              <a:rPr lang="zh-CN" altLang="en-US" dirty="0" smtClean="0"/>
              <a:t>档派回原籍程序（二分）</a:t>
            </a:r>
            <a:endParaRPr lang="en-US" altLang="zh-CN" dirty="0" smtClean="0"/>
          </a:p>
          <a:p>
            <a:pPr lvl="1" eaLnBrk="1" hangingPunct="1">
              <a:defRPr/>
            </a:pPr>
            <a:r>
              <a:rPr lang="zh-CN" altLang="en-US" dirty="0" smtClean="0"/>
              <a:t>升学派遣程序</a:t>
            </a:r>
            <a:endParaRPr lang="en-US" altLang="zh-CN" dirty="0" smtClean="0"/>
          </a:p>
          <a:p>
            <a:pPr lvl="1" eaLnBrk="1" hangingPunct="1">
              <a:defRPr/>
            </a:pPr>
            <a:endParaRPr lang="en-US" altLang="zh-CN" dirty="0" smtClean="0"/>
          </a:p>
          <a:p>
            <a:pPr eaLnBrk="1" hangingPunct="1">
              <a:defRPr/>
            </a:pPr>
            <a:r>
              <a:rPr lang="zh-CN" altLang="en-US" dirty="0" smtClean="0"/>
              <a:t>系统操作</a:t>
            </a:r>
            <a:endParaRPr lang="en-US" altLang="zh-CN" dirty="0" smtClean="0"/>
          </a:p>
          <a:p>
            <a:pPr lvl="1" eaLnBrk="1" hangingPunct="1">
              <a:defRPr/>
            </a:pPr>
            <a:r>
              <a:rPr lang="zh-CN" altLang="en-US" dirty="0" smtClean="0"/>
              <a:t>信息</a:t>
            </a:r>
            <a:r>
              <a:rPr lang="zh-CN" altLang="en-US" dirty="0"/>
              <a:t>填报流程</a:t>
            </a:r>
            <a:endParaRPr lang="en-US" altLang="zh-CN" dirty="0"/>
          </a:p>
          <a:p>
            <a:pPr lvl="1" eaLnBrk="1" hangingPunct="1">
              <a:defRPr/>
            </a:pPr>
            <a:r>
              <a:rPr lang="zh-CN" altLang="en-US" dirty="0"/>
              <a:t>签三方协议派遣范例</a:t>
            </a:r>
            <a:endParaRPr lang="en-US" altLang="zh-CN" dirty="0"/>
          </a:p>
          <a:p>
            <a:pPr lvl="1" eaLnBrk="1" hangingPunct="1">
              <a:defRPr/>
            </a:pPr>
            <a:r>
              <a:rPr lang="zh-CN" altLang="en-US" dirty="0"/>
              <a:t>考博、博士后派遣范例</a:t>
            </a:r>
            <a:endParaRPr lang="en-US" altLang="zh-CN" dirty="0"/>
          </a:p>
          <a:p>
            <a:pPr lvl="1" eaLnBrk="1" hangingPunct="1">
              <a:defRPr/>
            </a:pPr>
            <a:r>
              <a:rPr lang="zh-CN" altLang="en-US" dirty="0"/>
              <a:t>签劳动合同派遣范例</a:t>
            </a:r>
            <a:endParaRPr lang="en-US" altLang="zh-CN" dirty="0"/>
          </a:p>
          <a:p>
            <a:pPr lvl="1" eaLnBrk="1" hangingPunct="1">
              <a:defRPr/>
            </a:pPr>
            <a:r>
              <a:rPr lang="zh-CN" altLang="en-US" dirty="0"/>
              <a:t>出国出境留学派遣</a:t>
            </a:r>
            <a:r>
              <a:rPr lang="zh-CN" altLang="en-US" dirty="0" smtClean="0"/>
              <a:t>范例        </a:t>
            </a:r>
            <a:r>
              <a:rPr lang="zh-CN" altLang="en-US" sz="2600" b="1" dirty="0" smtClean="0">
                <a:solidFill>
                  <a:srgbClr val="FF0000"/>
                </a:solidFill>
              </a:rPr>
              <a:t>出国出境留学的毕业生在填报就业派遣信息时，“毕业去向”要选择“二分”，不要选择“出国”！</a:t>
            </a:r>
            <a:endParaRPr lang="zh-CN" altLang="en-US" sz="2600" b="1" dirty="0"/>
          </a:p>
        </p:txBody>
      </p:sp>
      <p:sp>
        <p:nvSpPr>
          <p:cNvPr id="16387" name="标题 1"/>
          <p:cNvSpPr>
            <a:spLocks noGrp="1"/>
          </p:cNvSpPr>
          <p:nvPr>
            <p:ph type="title"/>
          </p:nvPr>
        </p:nvSpPr>
        <p:spPr/>
        <p:txBody>
          <a:bodyPr/>
          <a:lstStyle/>
          <a:p>
            <a:pPr eaLnBrk="1" hangingPunct="1"/>
            <a:r>
              <a:rPr lang="zh-CN" altLang="en-US" smtClean="0"/>
              <a:t>摘要</a:t>
            </a:r>
          </a:p>
        </p:txBody>
      </p:sp>
      <p:sp>
        <p:nvSpPr>
          <p:cNvPr id="7" name="右箭头 6"/>
          <p:cNvSpPr/>
          <p:nvPr/>
        </p:nvSpPr>
        <p:spPr bwMode="auto">
          <a:xfrm rot="10800000">
            <a:off x="1979712" y="1196753"/>
            <a:ext cx="1872207" cy="576064"/>
          </a:xfrm>
          <a:prstGeom prst="rightArrow">
            <a:avLst/>
          </a:prstGeom>
          <a:ln>
            <a:headEnd type="none" w="med" len="med"/>
            <a:tailEnd type="none" w="med" len="med"/>
          </a:ln>
          <a:extLst/>
        </p:spPr>
        <p:style>
          <a:lnRef idx="0">
            <a:schemeClr val="accent6"/>
          </a:lnRef>
          <a:fillRef idx="3">
            <a:schemeClr val="accent6"/>
          </a:fillRef>
          <a:effectRef idx="3">
            <a:schemeClr val="accent6"/>
          </a:effectRef>
          <a:fontRef idx="minor">
            <a:schemeClr val="lt1"/>
          </a:fontRef>
        </p:style>
        <p:txBody>
          <a:bodyPr/>
          <a:lstStyle/>
          <a:p>
            <a:pPr>
              <a:defRPr/>
            </a:pPr>
            <a:endParaRPr lang="zh-CN" altLang="en-US" b="1">
              <a:solidFill>
                <a:schemeClr val="tx1"/>
              </a:solidFill>
              <a:latin typeface="Arial" charset="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pPr eaLnBrk="1" hangingPunct="1"/>
            <a:r>
              <a:rPr lang="zh-CN" altLang="en-US" smtClean="0"/>
              <a:t>签约程序</a:t>
            </a:r>
          </a:p>
        </p:txBody>
      </p:sp>
      <p:sp>
        <p:nvSpPr>
          <p:cNvPr id="17411" name="内容占位符 2"/>
          <p:cNvSpPr>
            <a:spLocks noGrp="1"/>
          </p:cNvSpPr>
          <p:nvPr>
            <p:ph idx="1"/>
          </p:nvPr>
        </p:nvSpPr>
        <p:spPr>
          <a:xfrm>
            <a:off x="0" y="1143000"/>
            <a:ext cx="9144000" cy="6030913"/>
          </a:xfrm>
        </p:spPr>
        <p:txBody>
          <a:bodyPr/>
          <a:lstStyle/>
          <a:p>
            <a:pPr eaLnBrk="1" hangingPunct="1"/>
            <a:r>
              <a:rPr lang="zh-CN" altLang="en-US" sz="1100" smtClean="0"/>
              <a:t>（</a:t>
            </a:r>
            <a:r>
              <a:rPr lang="en-US" altLang="zh-CN" sz="1100" smtClean="0"/>
              <a:t>1</a:t>
            </a:r>
            <a:r>
              <a:rPr lang="zh-CN" altLang="en-US" sz="1100" smtClean="0"/>
              <a:t>）收到有用人指标（能解决毕业生户口和档案关系）的用人单位接收函或录用通知或毕业生就业推荐表回执，本人经慎重考虑，同意到该单位工作，开始进入签约程序 </a:t>
            </a:r>
            <a:r>
              <a:rPr lang="en-US" altLang="zh-CN" sz="1100" smtClean="0"/>
              <a:t>(2010</a:t>
            </a:r>
            <a:r>
              <a:rPr lang="zh-CN" altLang="en-US" sz="1100" smtClean="0"/>
              <a:t>年开始很多单位要求毕业生必须三证全才可以办理报到手续</a:t>
            </a:r>
            <a:r>
              <a:rPr lang="en-US" altLang="zh-CN" sz="1100" smtClean="0"/>
              <a:t>,</a:t>
            </a:r>
            <a:r>
              <a:rPr lang="zh-CN" altLang="en-US" sz="1100" smtClean="0"/>
              <a:t>三证指毕业证、学位证、报到证</a:t>
            </a:r>
            <a:r>
              <a:rPr lang="en-US" altLang="zh-CN" sz="1100" smtClean="0"/>
              <a:t>) </a:t>
            </a:r>
            <a:r>
              <a:rPr lang="zh-CN" altLang="en-US" sz="1100" smtClean="0"/>
              <a:t>。 </a:t>
            </a:r>
          </a:p>
          <a:p>
            <a:pPr eaLnBrk="1" hangingPunct="1"/>
            <a:r>
              <a:rPr lang="zh-CN" altLang="en-US" sz="1100" smtClean="0"/>
              <a:t>（</a:t>
            </a:r>
            <a:r>
              <a:rPr lang="en-US" altLang="zh-CN" sz="1100" smtClean="0"/>
              <a:t>2</a:t>
            </a:r>
            <a:r>
              <a:rPr lang="zh-CN" altLang="en-US" sz="1100" smtClean="0"/>
              <a:t>）凭用人单位的接收证明到培养单位</a:t>
            </a:r>
            <a:r>
              <a:rPr lang="en-US" altLang="zh-CN" sz="1100" smtClean="0"/>
              <a:t>(</a:t>
            </a:r>
            <a:r>
              <a:rPr lang="zh-CN" altLang="en-US" sz="1100" smtClean="0"/>
              <a:t>本部毕业生到所在院系</a:t>
            </a:r>
            <a:r>
              <a:rPr lang="en-US" altLang="zh-CN" sz="1100" smtClean="0"/>
              <a:t>)</a:t>
            </a:r>
            <a:r>
              <a:rPr lang="zh-CN" altLang="en-US" sz="1100" smtClean="0"/>
              <a:t>负责就业工作的老师处领取</a:t>
            </a:r>
            <a:r>
              <a:rPr lang="en-US" altLang="zh-CN" sz="1100" smtClean="0"/>
              <a:t>《</a:t>
            </a:r>
            <a:r>
              <a:rPr lang="zh-CN" altLang="en-US" sz="1100" smtClean="0"/>
              <a:t>全国毕业研究生就业协议书</a:t>
            </a:r>
            <a:r>
              <a:rPr lang="en-US" altLang="zh-CN" sz="1100" smtClean="0"/>
              <a:t>》</a:t>
            </a:r>
            <a:r>
              <a:rPr lang="zh-CN" altLang="en-US" sz="1100" smtClean="0"/>
              <a:t>（简称“三方协议书”，签署后培养单位、用人单位和毕业生三方各留存一份）。</a:t>
            </a:r>
          </a:p>
          <a:p>
            <a:pPr eaLnBrk="1" hangingPunct="1"/>
            <a:r>
              <a:rPr lang="zh-CN" altLang="en-US" sz="1100" smtClean="0"/>
              <a:t>（</a:t>
            </a:r>
            <a:r>
              <a:rPr lang="en-US" altLang="zh-CN" sz="1100" smtClean="0"/>
              <a:t>3</a:t>
            </a:r>
            <a:r>
              <a:rPr lang="zh-CN" altLang="en-US" sz="1100" smtClean="0"/>
              <a:t>）毕业生个人签字。需要毕业生准确填写个人相关资料，并签字确认。</a:t>
            </a:r>
          </a:p>
          <a:p>
            <a:pPr eaLnBrk="1" hangingPunct="1"/>
            <a:r>
              <a:rPr lang="zh-CN" altLang="en-US" sz="1100" smtClean="0"/>
              <a:t>（</a:t>
            </a:r>
            <a:r>
              <a:rPr lang="en-US" altLang="zh-CN" sz="1100" smtClean="0"/>
              <a:t>4</a:t>
            </a:r>
            <a:r>
              <a:rPr lang="zh-CN" altLang="en-US" sz="1100" smtClean="0"/>
              <a:t>）研究所或院系（本部为院系）负责就业的老师签字。</a:t>
            </a:r>
          </a:p>
          <a:p>
            <a:pPr eaLnBrk="1" hangingPunct="1"/>
            <a:r>
              <a:rPr lang="zh-CN" altLang="en-US" sz="1100" smtClean="0"/>
              <a:t>（</a:t>
            </a:r>
            <a:r>
              <a:rPr lang="en-US" altLang="zh-CN" sz="1100" smtClean="0"/>
              <a:t>5</a:t>
            </a:r>
            <a:r>
              <a:rPr lang="zh-CN" altLang="en-US" sz="1100" smtClean="0"/>
              <a:t>）用人单位签字盖章。用人单位填写单位相关资料并签字盖章，如果本单位无人事权，还需该单位的上级单位（具有人事接收权）签字盖章。</a:t>
            </a:r>
          </a:p>
          <a:p>
            <a:pPr eaLnBrk="1" hangingPunct="1"/>
            <a:r>
              <a:rPr lang="zh-CN" altLang="en-US" sz="1100" smtClean="0"/>
              <a:t>（</a:t>
            </a:r>
            <a:r>
              <a:rPr lang="en-US" altLang="zh-CN" sz="1100" smtClean="0"/>
              <a:t>6</a:t>
            </a:r>
            <a:r>
              <a:rPr lang="zh-CN" altLang="en-US" sz="1100" smtClean="0"/>
              <a:t>）国科大毕业生就业指导中心盖章。</a:t>
            </a:r>
          </a:p>
          <a:p>
            <a:pPr eaLnBrk="1" hangingPunct="1"/>
            <a:r>
              <a:rPr lang="zh-CN" altLang="en-US" sz="1100" b="1" smtClean="0">
                <a:solidFill>
                  <a:srgbClr val="FF0000"/>
                </a:solidFill>
              </a:rPr>
              <a:t>注意：用人单位签字盖章后，视为协议生效，一经确定不能随意更改，否则将视为违约。</a:t>
            </a:r>
          </a:p>
          <a:p>
            <a:pPr eaLnBrk="1" hangingPunct="1"/>
            <a:r>
              <a:rPr lang="zh-CN" altLang="en-US" sz="1100" smtClean="0"/>
              <a:t>（</a:t>
            </a:r>
            <a:r>
              <a:rPr lang="en-US" altLang="zh-CN" sz="1100" smtClean="0"/>
              <a:t>7</a:t>
            </a:r>
            <a:r>
              <a:rPr lang="zh-CN" altLang="en-US" sz="1100" smtClean="0"/>
              <a:t>）领取就业报到证。</a:t>
            </a:r>
          </a:p>
          <a:p>
            <a:pPr eaLnBrk="1" hangingPunct="1"/>
            <a:r>
              <a:rPr lang="zh-CN" altLang="en-US" sz="1100" smtClean="0"/>
              <a:t>    根据北京市教委的安排，</a:t>
            </a:r>
            <a:r>
              <a:rPr lang="en-US" altLang="zh-CN" sz="1100" smtClean="0"/>
              <a:t>1</a:t>
            </a:r>
            <a:r>
              <a:rPr lang="zh-CN" altLang="en-US" sz="1100" smtClean="0"/>
              <a:t>月底左右集中办理春季毕业生的就业报到证，</a:t>
            </a:r>
            <a:r>
              <a:rPr lang="en-US" altLang="zh-CN" sz="1100" smtClean="0"/>
              <a:t>7</a:t>
            </a:r>
            <a:r>
              <a:rPr lang="zh-CN" altLang="en-US" sz="1100" smtClean="0"/>
              <a:t>月份前后集中办理夏季毕业生的就业报到证。</a:t>
            </a:r>
            <a:r>
              <a:rPr lang="zh-CN" altLang="en-US" sz="1100" smtClean="0">
                <a:solidFill>
                  <a:srgbClr val="FF0000"/>
                </a:solidFill>
              </a:rPr>
              <a:t>毕业生如果在</a:t>
            </a:r>
            <a:r>
              <a:rPr lang="en-US" altLang="zh-CN" sz="1100" smtClean="0">
                <a:solidFill>
                  <a:srgbClr val="FF0000"/>
                </a:solidFill>
              </a:rPr>
              <a:t>1</a:t>
            </a:r>
            <a:r>
              <a:rPr lang="zh-CN" altLang="en-US" sz="1100" smtClean="0">
                <a:solidFill>
                  <a:srgbClr val="FF0000"/>
                </a:solidFill>
              </a:rPr>
              <a:t>月</a:t>
            </a:r>
            <a:r>
              <a:rPr lang="en-US" altLang="zh-CN" sz="1100" smtClean="0">
                <a:solidFill>
                  <a:srgbClr val="FF0000"/>
                </a:solidFill>
              </a:rPr>
              <a:t>20</a:t>
            </a:r>
            <a:r>
              <a:rPr lang="zh-CN" altLang="en-US" sz="1100" smtClean="0">
                <a:solidFill>
                  <a:srgbClr val="FF0000"/>
                </a:solidFill>
              </a:rPr>
              <a:t>日之前或</a:t>
            </a:r>
            <a:r>
              <a:rPr lang="en-US" altLang="zh-CN" sz="1100" smtClean="0">
                <a:solidFill>
                  <a:srgbClr val="FF0000"/>
                </a:solidFill>
              </a:rPr>
              <a:t>6</a:t>
            </a:r>
            <a:r>
              <a:rPr lang="zh-CN" altLang="en-US" sz="1100" smtClean="0">
                <a:solidFill>
                  <a:srgbClr val="FF0000"/>
                </a:solidFill>
              </a:rPr>
              <a:t>月</a:t>
            </a:r>
            <a:r>
              <a:rPr lang="en-US" altLang="zh-CN" sz="1100" smtClean="0">
                <a:solidFill>
                  <a:srgbClr val="FF0000"/>
                </a:solidFill>
              </a:rPr>
              <a:t>20</a:t>
            </a:r>
            <a:r>
              <a:rPr lang="zh-CN" altLang="en-US" sz="1100" smtClean="0">
                <a:solidFill>
                  <a:srgbClr val="FF0000"/>
                </a:solidFill>
              </a:rPr>
              <a:t>日之前完成</a:t>
            </a:r>
            <a:r>
              <a:rPr lang="en-US" altLang="zh-CN" sz="1100" smtClean="0">
                <a:solidFill>
                  <a:srgbClr val="FF0000"/>
                </a:solidFill>
              </a:rPr>
              <a:t>《</a:t>
            </a:r>
            <a:r>
              <a:rPr lang="zh-CN" altLang="en-US" sz="1100" smtClean="0">
                <a:solidFill>
                  <a:srgbClr val="FF0000"/>
                </a:solidFill>
              </a:rPr>
              <a:t>就业协议书</a:t>
            </a:r>
            <a:r>
              <a:rPr lang="en-US" altLang="zh-CN" sz="1100" smtClean="0">
                <a:solidFill>
                  <a:srgbClr val="FF0000"/>
                </a:solidFill>
              </a:rPr>
              <a:t>》</a:t>
            </a:r>
            <a:r>
              <a:rPr lang="zh-CN" altLang="en-US" sz="1100" smtClean="0">
                <a:solidFill>
                  <a:srgbClr val="FF0000"/>
                </a:solidFill>
              </a:rPr>
              <a:t>签约程序的毕业生，要在规定时候内登录国科大学籍系统维护自己的就业派遣数据，填写无误后选择提交，然后由研究所或院系（本部为院系）负责就业工作老师审核，通过审核的提交到国科大就业指导中心，就业指导中心审核后上报北京市教委，去教委为毕业生办理报到证。</a:t>
            </a:r>
            <a:r>
              <a:rPr lang="zh-CN" altLang="en-US" sz="1100" smtClean="0"/>
              <a:t>毕业生可在</a:t>
            </a:r>
            <a:r>
              <a:rPr lang="en-US" altLang="zh-CN" sz="1100" smtClean="0"/>
              <a:t>7</a:t>
            </a:r>
            <a:r>
              <a:rPr lang="zh-CN" altLang="en-US" sz="1100" smtClean="0"/>
              <a:t>月</a:t>
            </a:r>
            <a:r>
              <a:rPr lang="en-US" altLang="zh-CN" sz="1100" smtClean="0"/>
              <a:t>1</a:t>
            </a:r>
            <a:r>
              <a:rPr lang="zh-CN" altLang="en-US" sz="1100" smtClean="0"/>
              <a:t>日左右办理毕业离校（所）手续时在培养单位领到</a:t>
            </a:r>
            <a:r>
              <a:rPr lang="en-US" altLang="zh-CN" sz="1100" smtClean="0"/>
              <a:t>《</a:t>
            </a:r>
            <a:r>
              <a:rPr lang="zh-CN" altLang="en-US" sz="1100" smtClean="0"/>
              <a:t>就业报到证</a:t>
            </a:r>
            <a:r>
              <a:rPr lang="en-US" altLang="zh-CN" sz="1100" smtClean="0"/>
              <a:t>》</a:t>
            </a:r>
            <a:r>
              <a:rPr lang="zh-CN" altLang="en-US" sz="1100" smtClean="0"/>
              <a:t>。过此期限后（含寒暑假期间），我中心将根据国科大的工作安排在北京市教委规定的时间内办理</a:t>
            </a:r>
            <a:r>
              <a:rPr lang="en-US" altLang="zh-CN" sz="1100" smtClean="0"/>
              <a:t>《</a:t>
            </a:r>
            <a:r>
              <a:rPr lang="zh-CN" altLang="en-US" sz="1100" smtClean="0"/>
              <a:t>就业报到证</a:t>
            </a:r>
            <a:r>
              <a:rPr lang="en-US" altLang="zh-CN" sz="1100" smtClean="0"/>
              <a:t>》</a:t>
            </a:r>
            <a:r>
              <a:rPr lang="zh-CN" altLang="en-US" sz="1100" smtClean="0"/>
              <a:t>，毕业生到研究所或院系领取就业报到证 </a:t>
            </a:r>
            <a:r>
              <a:rPr lang="en-US" altLang="zh-CN" sz="1100" smtClean="0"/>
              <a:t>(</a:t>
            </a:r>
            <a:r>
              <a:rPr lang="zh-CN" altLang="en-US" sz="1100" smtClean="0"/>
              <a:t>除升学外</a:t>
            </a:r>
            <a:r>
              <a:rPr lang="en-US" altLang="zh-CN" sz="1100" smtClean="0"/>
              <a:t>,</a:t>
            </a:r>
            <a:r>
              <a:rPr lang="zh-CN" altLang="en-US" sz="1100" smtClean="0"/>
              <a:t>其他毕业生都必须办理报到证</a:t>
            </a:r>
            <a:r>
              <a:rPr lang="en-US" altLang="zh-CN" sz="1100" smtClean="0"/>
              <a:t>) </a:t>
            </a:r>
            <a:r>
              <a:rPr lang="zh-CN" altLang="en-US" sz="1100" smtClean="0"/>
              <a:t>。 </a:t>
            </a:r>
          </a:p>
          <a:p>
            <a:pPr eaLnBrk="1" hangingPunct="1"/>
            <a:r>
              <a:rPr lang="zh-CN" altLang="en-US" sz="1100" smtClean="0"/>
              <a:t> （</a:t>
            </a:r>
            <a:r>
              <a:rPr lang="en-US" altLang="zh-CN" sz="1100" smtClean="0"/>
              <a:t>8</a:t>
            </a:r>
            <a:r>
              <a:rPr lang="zh-CN" altLang="en-US" sz="1100" smtClean="0"/>
              <a:t>）办理户口和档案关系。</a:t>
            </a:r>
          </a:p>
          <a:p>
            <a:pPr eaLnBrk="1" hangingPunct="1"/>
            <a:r>
              <a:rPr lang="zh-CN" altLang="en-US" sz="1100" smtClean="0"/>
              <a:t>    领取就业报到证后，凭就业报到证到国科大户籍管理办公室（中关村东路</a:t>
            </a:r>
            <a:r>
              <a:rPr lang="en-US" altLang="zh-CN" sz="1100" smtClean="0"/>
              <a:t>80</a:t>
            </a:r>
            <a:r>
              <a:rPr lang="zh-CN" altLang="en-US" sz="1100" smtClean="0"/>
              <a:t>号青年公寓东平房）办理户口迁出手续，再到中关村派出所办理户口迁移证手续；凭就业报到证到培养单位办理档案转移手续。</a:t>
            </a:r>
          </a:p>
          <a:p>
            <a:pPr eaLnBrk="1" hangingPunct="1"/>
            <a:endParaRPr lang="zh-CN" altLang="en-US" sz="110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pPr eaLnBrk="1" hangingPunct="1"/>
            <a:r>
              <a:rPr lang="zh-CN" altLang="en-US" b="1" smtClean="0"/>
              <a:t>办理派遣报到手续流程</a:t>
            </a:r>
            <a:endParaRPr lang="zh-CN" altLang="en-US" smtClean="0"/>
          </a:p>
        </p:txBody>
      </p:sp>
      <p:sp>
        <p:nvSpPr>
          <p:cNvPr id="18435" name="内容占位符 2"/>
          <p:cNvSpPr>
            <a:spLocks noGrp="1"/>
          </p:cNvSpPr>
          <p:nvPr>
            <p:ph idx="1"/>
          </p:nvPr>
        </p:nvSpPr>
        <p:spPr>
          <a:xfrm>
            <a:off x="457200" y="1268413"/>
            <a:ext cx="8229600" cy="5589587"/>
          </a:xfrm>
        </p:spPr>
        <p:txBody>
          <a:bodyPr/>
          <a:lstStyle/>
          <a:p>
            <a:pPr eaLnBrk="1" hangingPunct="1"/>
            <a:r>
              <a:rPr lang="en-US" altLang="zh-CN" sz="1600" smtClean="0"/>
              <a:t>(1).</a:t>
            </a:r>
            <a:r>
              <a:rPr lang="zh-CN" altLang="en-US" sz="1600" smtClean="0"/>
              <a:t>就业毕业生向所在研究所或院系提交</a:t>
            </a:r>
            <a:r>
              <a:rPr lang="en-US" altLang="zh-CN" sz="1600" smtClean="0"/>
              <a:t>《</a:t>
            </a:r>
            <a:r>
              <a:rPr lang="zh-CN" altLang="en-US" sz="1600" smtClean="0"/>
              <a:t>毕业生就业协议书</a:t>
            </a:r>
            <a:r>
              <a:rPr lang="en-US" altLang="zh-CN" sz="1600" smtClean="0"/>
              <a:t>》</a:t>
            </a:r>
            <a:r>
              <a:rPr lang="zh-CN" altLang="en-US" sz="1600" smtClean="0"/>
              <a:t>、灵活就业及未就业学生提交</a:t>
            </a:r>
            <a:r>
              <a:rPr lang="en-US" altLang="zh-CN" sz="1600" smtClean="0"/>
              <a:t>《</a:t>
            </a:r>
            <a:r>
              <a:rPr lang="zh-CN" altLang="en-US" sz="1600" smtClean="0"/>
              <a:t>二分回省申请表</a:t>
            </a:r>
            <a:r>
              <a:rPr lang="en-US" altLang="zh-CN" sz="1600" smtClean="0"/>
              <a:t>》  </a:t>
            </a:r>
            <a:r>
              <a:rPr lang="zh-CN" altLang="en-US" sz="1600" smtClean="0"/>
              <a:t>。</a:t>
            </a:r>
          </a:p>
          <a:p>
            <a:pPr eaLnBrk="1" hangingPunct="1"/>
            <a:r>
              <a:rPr lang="en-US" altLang="zh-CN" sz="1600" smtClean="0"/>
              <a:t>(2).</a:t>
            </a:r>
            <a:r>
              <a:rPr lang="zh-CN" altLang="en-US" sz="1600" smtClean="0"/>
              <a:t>毕业生</a:t>
            </a:r>
            <a:r>
              <a:rPr lang="zh-CN" altLang="en-US" sz="1600" smtClean="0">
                <a:solidFill>
                  <a:srgbClr val="FF0000"/>
                </a:solidFill>
              </a:rPr>
              <a:t>登录国科大学籍系统</a:t>
            </a:r>
            <a:r>
              <a:rPr lang="zh-CN" altLang="en-US" sz="1600" smtClean="0"/>
              <a:t>填报个人派遣信息；研究所、院系负责就业工作老师审核毕业生派遣数据；就业中心上报就业方案  。</a:t>
            </a:r>
          </a:p>
          <a:p>
            <a:pPr eaLnBrk="1" hangingPunct="1"/>
            <a:r>
              <a:rPr lang="en-US" altLang="zh-CN" sz="1600" smtClean="0"/>
              <a:t>(3).</a:t>
            </a:r>
            <a:r>
              <a:rPr lang="zh-CN" altLang="en-US" sz="1600" smtClean="0"/>
              <a:t>就业中心去教委打印报到证（上联</a:t>
            </a:r>
            <a:r>
              <a:rPr lang="en-US" altLang="zh-CN" sz="1600" smtClean="0"/>
              <a:t>《</a:t>
            </a:r>
            <a:r>
              <a:rPr lang="zh-CN" altLang="en-US" sz="1600" smtClean="0"/>
              <a:t>就业报到证</a:t>
            </a:r>
            <a:r>
              <a:rPr lang="en-US" altLang="zh-CN" sz="1600" smtClean="0"/>
              <a:t>》</a:t>
            </a:r>
            <a:r>
              <a:rPr lang="zh-CN" altLang="en-US" sz="1600" smtClean="0"/>
              <a:t>、下联</a:t>
            </a:r>
            <a:r>
              <a:rPr lang="en-US" altLang="zh-CN" sz="1600" smtClean="0"/>
              <a:t>《</a:t>
            </a:r>
            <a:r>
              <a:rPr lang="zh-CN" altLang="en-US" sz="1600" smtClean="0"/>
              <a:t>就业通知书</a:t>
            </a:r>
            <a:r>
              <a:rPr lang="en-US" altLang="zh-CN" sz="1600" smtClean="0"/>
              <a:t>》</a:t>
            </a:r>
            <a:r>
              <a:rPr lang="zh-CN" altLang="en-US" sz="1600" smtClean="0"/>
              <a:t>） 。</a:t>
            </a:r>
          </a:p>
          <a:p>
            <a:pPr eaLnBrk="1" hangingPunct="1"/>
            <a:r>
              <a:rPr lang="en-US" altLang="zh-CN" sz="1600" smtClean="0"/>
              <a:t>(4).</a:t>
            </a:r>
            <a:r>
              <a:rPr lang="zh-CN" altLang="en-US" sz="1600" smtClean="0"/>
              <a:t>毕业生在研究所或院系领取</a:t>
            </a:r>
            <a:r>
              <a:rPr lang="en-US" altLang="zh-CN" sz="1600" smtClean="0"/>
              <a:t>《</a:t>
            </a:r>
            <a:r>
              <a:rPr lang="zh-CN" altLang="en-US" sz="1600" smtClean="0"/>
              <a:t>就业报到证</a:t>
            </a:r>
            <a:r>
              <a:rPr lang="en-US" altLang="zh-CN" sz="1600" smtClean="0"/>
              <a:t>》</a:t>
            </a:r>
            <a:r>
              <a:rPr lang="zh-CN" altLang="en-US" sz="1600" smtClean="0"/>
              <a:t>上联</a:t>
            </a:r>
            <a:r>
              <a:rPr lang="en-US" altLang="zh-CN" sz="1600" smtClean="0"/>
              <a:t>;</a:t>
            </a:r>
            <a:r>
              <a:rPr lang="zh-CN" altLang="en-US" sz="1600" smtClean="0"/>
              <a:t>研究所或院系整理学生档案，将下联</a:t>
            </a:r>
            <a:r>
              <a:rPr lang="en-US" altLang="zh-CN" sz="1600" smtClean="0"/>
              <a:t>《</a:t>
            </a:r>
            <a:r>
              <a:rPr lang="zh-CN" altLang="en-US" sz="1600" smtClean="0"/>
              <a:t>就业通知书</a:t>
            </a:r>
            <a:r>
              <a:rPr lang="en-US" altLang="zh-CN" sz="1600" smtClean="0"/>
              <a:t>》</a:t>
            </a:r>
            <a:r>
              <a:rPr lang="zh-CN" altLang="en-US" sz="1600" smtClean="0"/>
              <a:t>归入档案</a:t>
            </a:r>
            <a:r>
              <a:rPr lang="en-US" altLang="zh-CN" sz="1600" smtClean="0"/>
              <a:t>;</a:t>
            </a:r>
            <a:r>
              <a:rPr lang="zh-CN" altLang="en-US" sz="1600" smtClean="0"/>
              <a:t>院系转寄材料齐全的学生档案，缺材料者无法转档。</a:t>
            </a:r>
          </a:p>
          <a:p>
            <a:pPr eaLnBrk="1" hangingPunct="1"/>
            <a:r>
              <a:rPr lang="en-US" altLang="zh-CN" sz="1600" smtClean="0"/>
              <a:t>(5).</a:t>
            </a:r>
            <a:r>
              <a:rPr lang="zh-CN" altLang="en-US" sz="1600" smtClean="0"/>
              <a:t>毕业生凭报到证上联领取户籍卡（在研究生院户籍办领取</a:t>
            </a:r>
            <a:r>
              <a:rPr lang="en-US" altLang="zh-CN" sz="1600" smtClean="0"/>
              <a:t>,</a:t>
            </a:r>
            <a:r>
              <a:rPr lang="zh-CN" altLang="en-US" sz="1600" smtClean="0"/>
              <a:t>中关村教学楼东小楼一层） 。</a:t>
            </a:r>
          </a:p>
          <a:p>
            <a:pPr eaLnBrk="1" hangingPunct="1"/>
            <a:r>
              <a:rPr lang="en-US" altLang="zh-CN" sz="1600" smtClean="0"/>
              <a:t>(6).</a:t>
            </a:r>
            <a:r>
              <a:rPr lang="zh-CN" altLang="en-US" sz="1600" smtClean="0"/>
              <a:t>落户北京的毕业生到派遣</a:t>
            </a:r>
            <a:r>
              <a:rPr lang="en-US" altLang="zh-CN" sz="1600" smtClean="0"/>
              <a:t>(</a:t>
            </a:r>
            <a:r>
              <a:rPr lang="zh-CN" altLang="en-US" sz="1600" smtClean="0"/>
              <a:t>就业</a:t>
            </a:r>
            <a:r>
              <a:rPr lang="en-US" altLang="zh-CN" sz="1600" smtClean="0"/>
              <a:t>)</a:t>
            </a:r>
            <a:r>
              <a:rPr lang="zh-CN" altLang="en-US" sz="1600" smtClean="0"/>
              <a:t>单位人事部门报到并办理落户手续</a:t>
            </a:r>
            <a:r>
              <a:rPr lang="en-US" altLang="zh-CN" sz="1600" smtClean="0"/>
              <a:t>; </a:t>
            </a:r>
            <a:r>
              <a:rPr lang="zh-CN" altLang="en-US" sz="1600" smtClean="0"/>
              <a:t>落户京外的毕业生持</a:t>
            </a:r>
            <a:r>
              <a:rPr lang="en-US" altLang="zh-CN" sz="1600" smtClean="0"/>
              <a:t>《</a:t>
            </a:r>
            <a:r>
              <a:rPr lang="zh-CN" altLang="en-US" sz="1600" smtClean="0"/>
              <a:t>就业报到证</a:t>
            </a:r>
            <a:r>
              <a:rPr lang="en-US" altLang="zh-CN" sz="1600" smtClean="0"/>
              <a:t>》</a:t>
            </a:r>
            <a:r>
              <a:rPr lang="zh-CN" altLang="en-US" sz="1600" smtClean="0"/>
              <a:t>、户籍卡、到所在派出所（中关村派出所）办理</a:t>
            </a:r>
            <a:r>
              <a:rPr lang="en-US" altLang="zh-CN" sz="1600" smtClean="0"/>
              <a:t>《</a:t>
            </a:r>
            <a:r>
              <a:rPr lang="zh-CN" altLang="en-US" sz="1600" smtClean="0"/>
              <a:t>户口迁移证</a:t>
            </a:r>
            <a:r>
              <a:rPr lang="en-US" altLang="zh-CN" sz="1600" smtClean="0"/>
              <a:t>》 </a:t>
            </a:r>
            <a:r>
              <a:rPr lang="zh-CN" altLang="en-US" sz="1600" smtClean="0"/>
              <a:t>。</a:t>
            </a:r>
          </a:p>
          <a:p>
            <a:pPr eaLnBrk="1" hangingPunct="1"/>
            <a:r>
              <a:rPr lang="en-US" altLang="zh-CN" sz="1600" smtClean="0"/>
              <a:t>(7).</a:t>
            </a:r>
            <a:r>
              <a:rPr lang="zh-CN" altLang="en-US" sz="1600" smtClean="0"/>
              <a:t>单位人事部门接收毕业生及毕业生档案。</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pPr eaLnBrk="1" hangingPunct="1"/>
            <a:r>
              <a:rPr lang="zh-CN" altLang="en-US" smtClean="0"/>
              <a:t>出国程序（</a:t>
            </a:r>
            <a:r>
              <a:rPr lang="en-US" altLang="zh-CN" smtClean="0"/>
              <a:t>1</a:t>
            </a:r>
            <a:r>
              <a:rPr lang="zh-CN" altLang="en-US" smtClean="0"/>
              <a:t>）</a:t>
            </a:r>
          </a:p>
        </p:txBody>
      </p:sp>
      <p:sp>
        <p:nvSpPr>
          <p:cNvPr id="3" name="内容占位符 2"/>
          <p:cNvSpPr>
            <a:spLocks noGrp="1"/>
          </p:cNvSpPr>
          <p:nvPr>
            <p:ph idx="1"/>
          </p:nvPr>
        </p:nvSpPr>
        <p:spPr>
          <a:xfrm>
            <a:off x="457200" y="1268413"/>
            <a:ext cx="8229600" cy="4724400"/>
          </a:xfrm>
        </p:spPr>
        <p:txBody>
          <a:bodyPr>
            <a:normAutofit fontScale="85000" lnSpcReduction="10000"/>
          </a:bodyPr>
          <a:lstStyle/>
          <a:p>
            <a:pPr eaLnBrk="1" hangingPunct="1">
              <a:defRPr/>
            </a:pPr>
            <a:r>
              <a:rPr lang="zh-CN" altLang="en-US" b="1" dirty="0"/>
              <a:t>（</a:t>
            </a:r>
            <a:r>
              <a:rPr lang="en-US" altLang="zh-CN" b="1" dirty="0"/>
              <a:t>1</a:t>
            </a:r>
            <a:r>
              <a:rPr lang="zh-CN" altLang="en-US" b="1" dirty="0"/>
              <a:t>）在校生出国程序</a:t>
            </a:r>
            <a:endParaRPr lang="zh-CN" altLang="en-US" dirty="0"/>
          </a:p>
          <a:p>
            <a:pPr eaLnBrk="1" hangingPunct="1">
              <a:defRPr/>
            </a:pPr>
            <a:r>
              <a:rPr lang="zh-CN" altLang="en-US" dirty="0"/>
              <a:t>     凭培养单位人教部门开具的介绍信</a:t>
            </a:r>
            <a:r>
              <a:rPr lang="zh-CN" altLang="en-US" dirty="0" smtClean="0"/>
              <a:t>到国科大户籍管理办公室</a:t>
            </a:r>
            <a:r>
              <a:rPr lang="zh-CN" altLang="en-US" dirty="0"/>
              <a:t>  借户口卡。（如果出国读学位成行，可申请将户口</a:t>
            </a:r>
            <a:r>
              <a:rPr lang="zh-CN" altLang="en-US" dirty="0" smtClean="0"/>
              <a:t>档案转回</a:t>
            </a:r>
            <a:r>
              <a:rPr lang="zh-CN" altLang="en-US" dirty="0"/>
              <a:t>原籍）。</a:t>
            </a:r>
          </a:p>
          <a:p>
            <a:pPr eaLnBrk="1" hangingPunct="1">
              <a:defRPr/>
            </a:pPr>
            <a:r>
              <a:rPr lang="zh-CN" altLang="en-US" dirty="0"/>
              <a:t>     到北京市公安局办理护照。</a:t>
            </a:r>
          </a:p>
          <a:p>
            <a:pPr eaLnBrk="1" hangingPunct="1">
              <a:defRPr/>
            </a:pPr>
            <a:r>
              <a:rPr lang="zh-CN" altLang="en-US" b="1" dirty="0"/>
              <a:t>（</a:t>
            </a:r>
            <a:r>
              <a:rPr lang="en-US" altLang="zh-CN" b="1" dirty="0"/>
              <a:t>2</a:t>
            </a:r>
            <a:r>
              <a:rPr lang="zh-CN" altLang="en-US" b="1" dirty="0"/>
              <a:t>）毕业生出国程序</a:t>
            </a:r>
            <a:endParaRPr lang="zh-CN" altLang="en-US" dirty="0"/>
          </a:p>
          <a:p>
            <a:pPr eaLnBrk="1" hangingPunct="1">
              <a:defRPr/>
            </a:pPr>
            <a:r>
              <a:rPr lang="zh-CN" altLang="en-US" dirty="0"/>
              <a:t>     凭二分回生源地就业主管部门的报到证</a:t>
            </a:r>
            <a:r>
              <a:rPr lang="zh-CN" altLang="en-US" dirty="0" smtClean="0"/>
              <a:t>到国科大户籍管理办公室</a:t>
            </a:r>
            <a:r>
              <a:rPr lang="zh-CN" altLang="en-US" dirty="0"/>
              <a:t>办理户口迁出手续，再到中关村派出所办理户口迁移证手续。</a:t>
            </a:r>
          </a:p>
          <a:p>
            <a:pPr eaLnBrk="1" hangingPunct="1">
              <a:defRPr/>
            </a:pPr>
            <a:r>
              <a:rPr lang="zh-CN" altLang="en-US" dirty="0"/>
              <a:t>     将户档落回生源地后到当地公安局办理护照。</a:t>
            </a:r>
          </a:p>
          <a:p>
            <a:pPr eaLnBrk="1" hangingPunct="1">
              <a:defRPr/>
            </a:pP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pPr eaLnBrk="1" hangingPunct="1"/>
            <a:r>
              <a:rPr lang="zh-CN" altLang="en-US" smtClean="0"/>
              <a:t>出国程序（</a:t>
            </a:r>
            <a:r>
              <a:rPr lang="en-US" altLang="zh-CN" smtClean="0"/>
              <a:t>2</a:t>
            </a:r>
            <a:r>
              <a:rPr lang="zh-CN" altLang="en-US" smtClean="0"/>
              <a:t>）</a:t>
            </a:r>
          </a:p>
        </p:txBody>
      </p:sp>
      <p:sp>
        <p:nvSpPr>
          <p:cNvPr id="3" name="内容占位符 2"/>
          <p:cNvSpPr>
            <a:spLocks noGrp="1"/>
          </p:cNvSpPr>
          <p:nvPr>
            <p:ph idx="1"/>
          </p:nvPr>
        </p:nvSpPr>
        <p:spPr>
          <a:xfrm>
            <a:off x="457200" y="1268413"/>
            <a:ext cx="8229600" cy="5232400"/>
          </a:xfrm>
        </p:spPr>
        <p:txBody>
          <a:bodyPr>
            <a:normAutofit fontScale="47500" lnSpcReduction="20000"/>
          </a:bodyPr>
          <a:lstStyle/>
          <a:p>
            <a:pPr eaLnBrk="1" hangingPunct="1">
              <a:defRPr/>
            </a:pPr>
            <a:r>
              <a:rPr lang="zh-CN" altLang="en-US" b="1" dirty="0"/>
              <a:t>具体流程</a:t>
            </a:r>
            <a:r>
              <a:rPr lang="en-US" altLang="zh-CN" b="1" dirty="0"/>
              <a:t>:</a:t>
            </a:r>
            <a:endParaRPr lang="zh-CN" altLang="en-US" dirty="0"/>
          </a:p>
          <a:p>
            <a:pPr eaLnBrk="1" hangingPunct="1">
              <a:defRPr/>
            </a:pPr>
            <a:r>
              <a:rPr lang="en-US" altLang="zh-CN" b="1" dirty="0"/>
              <a:t>1</a:t>
            </a:r>
            <a:r>
              <a:rPr lang="zh-CN" altLang="en-US" b="1" dirty="0"/>
              <a:t>）</a:t>
            </a:r>
            <a:r>
              <a:rPr lang="en-US" altLang="zh-CN" b="1" dirty="0"/>
              <a:t>.</a:t>
            </a:r>
            <a:r>
              <a:rPr lang="zh-CN" altLang="en-US" b="1" dirty="0"/>
              <a:t>联系国外境外学校</a:t>
            </a:r>
            <a:r>
              <a:rPr lang="en-US" altLang="zh-CN" b="1" dirty="0"/>
              <a:t>: </a:t>
            </a:r>
            <a:endParaRPr lang="zh-CN" altLang="en-US" dirty="0"/>
          </a:p>
          <a:p>
            <a:pPr eaLnBrk="1" hangingPunct="1">
              <a:defRPr/>
            </a:pPr>
            <a:r>
              <a:rPr lang="zh-CN" altLang="en-US" dirty="0"/>
              <a:t>     收到国外境外大学接收函或录取通知，本人经慎重考虑，申请出国（出境）留学，不参加就业派遣。</a:t>
            </a:r>
          </a:p>
          <a:p>
            <a:pPr eaLnBrk="1" hangingPunct="1">
              <a:defRPr/>
            </a:pPr>
            <a:r>
              <a:rPr lang="en-US" altLang="zh-CN" b="1" dirty="0"/>
              <a:t>2</a:t>
            </a:r>
            <a:r>
              <a:rPr lang="zh-CN" altLang="en-US" b="1" dirty="0"/>
              <a:t>）</a:t>
            </a:r>
            <a:r>
              <a:rPr lang="en-US" altLang="zh-CN" b="1" dirty="0"/>
              <a:t>.</a:t>
            </a:r>
            <a:r>
              <a:rPr lang="zh-CN" altLang="en-US" b="1" dirty="0"/>
              <a:t>了解户档政策</a:t>
            </a:r>
            <a:r>
              <a:rPr lang="en-US" altLang="zh-CN" b="1" dirty="0"/>
              <a:t>: </a:t>
            </a:r>
            <a:endParaRPr lang="zh-CN" altLang="en-US" dirty="0"/>
          </a:p>
          <a:p>
            <a:pPr eaLnBrk="1" hangingPunct="1">
              <a:defRPr/>
            </a:pPr>
            <a:r>
              <a:rPr lang="en-US" altLang="zh-CN" b="1" dirty="0" smtClean="0"/>
              <a:t>3</a:t>
            </a:r>
            <a:r>
              <a:rPr lang="zh-CN" altLang="en-US" b="1" dirty="0"/>
              <a:t>）</a:t>
            </a:r>
            <a:r>
              <a:rPr lang="en-US" altLang="zh-CN" b="1" dirty="0"/>
              <a:t>.</a:t>
            </a:r>
            <a:r>
              <a:rPr lang="zh-CN" altLang="en-US" b="1" dirty="0"/>
              <a:t>落实户档去处</a:t>
            </a:r>
            <a:r>
              <a:rPr lang="en-US" altLang="zh-CN" b="1" dirty="0"/>
              <a:t>:</a:t>
            </a:r>
            <a:r>
              <a:rPr lang="zh-CN" altLang="en-US" dirty="0"/>
              <a:t> </a:t>
            </a:r>
            <a:r>
              <a:rPr lang="zh-CN" altLang="en-US" dirty="0" smtClean="0"/>
              <a:t>  </a:t>
            </a:r>
            <a:r>
              <a:rPr lang="zh-CN" altLang="en-US" sz="3600" dirty="0" smtClean="0"/>
              <a:t>   </a:t>
            </a:r>
            <a:r>
              <a:rPr lang="zh-CN" altLang="en-US" sz="3200" dirty="0" smtClean="0">
                <a:solidFill>
                  <a:srgbClr val="FF0000"/>
                </a:solidFill>
              </a:rPr>
              <a:t>就业指导中心原则上将出国毕业生户档统一按照二分回原籍手续办理。出国毕业生户档转到生源地正规人才服务机构。毕业生在填报就业派遣信息时，</a:t>
            </a:r>
            <a:r>
              <a:rPr lang="zh-CN" altLang="en-US" sz="3200" b="1" dirty="0" smtClean="0">
                <a:solidFill>
                  <a:srgbClr val="FF0000"/>
                </a:solidFill>
              </a:rPr>
              <a:t>“毕业去向”要选择“二分”，不要选择“出国”！</a:t>
            </a:r>
            <a:endParaRPr lang="en-US" altLang="zh-CN" sz="3200" b="1" dirty="0" smtClean="0">
              <a:solidFill>
                <a:srgbClr val="FF0000"/>
              </a:solidFill>
            </a:endParaRPr>
          </a:p>
          <a:p>
            <a:pPr eaLnBrk="1" hangingPunct="1">
              <a:defRPr/>
            </a:pPr>
            <a:r>
              <a:rPr lang="zh-CN" altLang="en-US" sz="3200" b="1" dirty="0" smtClean="0">
                <a:solidFill>
                  <a:srgbClr val="FF0000"/>
                </a:solidFill>
              </a:rPr>
              <a:t>国科大根据北京市教委建议，原则上不办理出国毕业生户档放留服中心手续！原因：</a:t>
            </a:r>
            <a:r>
              <a:rPr lang="en-US" altLang="zh-CN" sz="3200" b="1" dirty="0" smtClean="0">
                <a:solidFill>
                  <a:srgbClr val="FF0000"/>
                </a:solidFill>
              </a:rPr>
              <a:t>1</a:t>
            </a:r>
            <a:r>
              <a:rPr lang="zh-CN" altLang="en-US" sz="3200" b="1" dirty="0" smtClean="0">
                <a:solidFill>
                  <a:srgbClr val="FF0000"/>
                </a:solidFill>
              </a:rPr>
              <a:t>、出国毕业生如果选择户档放留服中心，北京市教委不为其出具派遣证，其回国后如不符合教育部相关政策，留服中心不为其办理派遣，而市教委也不能为其办理派遣和改派手续，其户档将成为死档！选择二分则无任何相关问题出现。</a:t>
            </a:r>
            <a:r>
              <a:rPr lang="en-US" altLang="zh-CN" sz="3200" b="1" dirty="0" smtClean="0">
                <a:solidFill>
                  <a:srgbClr val="FF0000"/>
                </a:solidFill>
              </a:rPr>
              <a:t>2</a:t>
            </a:r>
            <a:r>
              <a:rPr lang="zh-CN" altLang="en-US" sz="3200" b="1" dirty="0" smtClean="0">
                <a:solidFill>
                  <a:srgbClr val="FF0000"/>
                </a:solidFill>
              </a:rPr>
              <a:t>、目前留服中心已经不接收出国毕业生户口，户口必须二分回原籍。</a:t>
            </a:r>
            <a:endParaRPr lang="en-US" altLang="zh-CN" sz="3200" b="1" dirty="0" smtClean="0">
              <a:solidFill>
                <a:srgbClr val="FF0000"/>
              </a:solidFill>
            </a:endParaRPr>
          </a:p>
          <a:p>
            <a:pPr eaLnBrk="1" hangingPunct="1">
              <a:defRPr/>
            </a:pPr>
            <a:r>
              <a:rPr lang="zh-CN" altLang="en-US" sz="3200" b="1" dirty="0" smtClean="0">
                <a:solidFill>
                  <a:srgbClr val="FF0000"/>
                </a:solidFill>
              </a:rPr>
              <a:t>如果出国毕业生执意选择户档放留服中心，需向国科大就业指导中心提交户档放留服中心、回国后不向国科大提出派遣和改派、一切后果自负的申请方可办理。</a:t>
            </a:r>
            <a:endParaRPr lang="zh-CN" altLang="en-US" sz="3200" dirty="0"/>
          </a:p>
          <a:p>
            <a:pPr eaLnBrk="1" hangingPunct="1">
              <a:defRPr/>
            </a:pPr>
            <a:r>
              <a:rPr lang="zh-CN" altLang="en-US" dirty="0"/>
              <a:t>     </a:t>
            </a:r>
            <a:r>
              <a:rPr lang="zh-CN" altLang="en-US" dirty="0" smtClean="0"/>
              <a:t>到生源</a:t>
            </a:r>
            <a:r>
              <a:rPr lang="zh-CN" altLang="en-US" dirty="0"/>
              <a:t>地正规人才服务机构开具调档函。</a:t>
            </a:r>
          </a:p>
          <a:p>
            <a:pPr eaLnBrk="1" hangingPunct="1">
              <a:defRPr/>
            </a:pPr>
            <a:r>
              <a:rPr lang="en-US" altLang="zh-CN" b="1" dirty="0"/>
              <a:t>4</a:t>
            </a:r>
            <a:r>
              <a:rPr lang="zh-CN" altLang="en-US" b="1" dirty="0"/>
              <a:t>）</a:t>
            </a:r>
            <a:r>
              <a:rPr lang="en-US" altLang="zh-CN" b="1" dirty="0"/>
              <a:t>.</a:t>
            </a:r>
            <a:r>
              <a:rPr lang="zh-CN" altLang="en-US" b="1" dirty="0"/>
              <a:t>填写书面申请</a:t>
            </a:r>
            <a:r>
              <a:rPr lang="en-US" altLang="zh-CN" b="1" dirty="0"/>
              <a:t>:</a:t>
            </a:r>
            <a:endParaRPr lang="zh-CN" altLang="en-US" dirty="0"/>
          </a:p>
          <a:p>
            <a:pPr eaLnBrk="1" hangingPunct="1">
              <a:defRPr/>
            </a:pPr>
            <a:r>
              <a:rPr lang="zh-CN" altLang="en-US" dirty="0"/>
              <a:t>     申请自费留学的学生在当年</a:t>
            </a:r>
            <a:r>
              <a:rPr lang="en-US" altLang="zh-CN" dirty="0"/>
              <a:t>5</a:t>
            </a:r>
            <a:r>
              <a:rPr lang="zh-CN" altLang="en-US" dirty="0"/>
              <a:t>月</a:t>
            </a:r>
            <a:r>
              <a:rPr lang="en-US" altLang="zh-CN" dirty="0"/>
              <a:t>30</a:t>
            </a:r>
            <a:r>
              <a:rPr lang="zh-CN" altLang="en-US" dirty="0"/>
              <a:t>日之前提交</a:t>
            </a:r>
            <a:r>
              <a:rPr lang="en-US" altLang="zh-CN" dirty="0"/>
              <a:t>《</a:t>
            </a:r>
            <a:r>
              <a:rPr lang="zh-CN" altLang="en-US" dirty="0"/>
              <a:t>申请出国 （出境） </a:t>
            </a:r>
            <a:r>
              <a:rPr lang="en-US" altLang="zh-CN" dirty="0"/>
              <a:t>》</a:t>
            </a:r>
            <a:r>
              <a:rPr lang="zh-CN" altLang="en-US" dirty="0"/>
              <a:t>留学不参加就业申请表。</a:t>
            </a:r>
          </a:p>
          <a:p>
            <a:pPr eaLnBrk="1" hangingPunct="1">
              <a:defRPr/>
            </a:pP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pPr eaLnBrk="1" hangingPunct="1"/>
            <a:r>
              <a:rPr lang="zh-CN" altLang="en-US" smtClean="0"/>
              <a:t>出国程序（</a:t>
            </a:r>
            <a:r>
              <a:rPr lang="en-US" altLang="zh-CN" smtClean="0"/>
              <a:t>3</a:t>
            </a:r>
            <a:r>
              <a:rPr lang="zh-CN" altLang="en-US" smtClean="0"/>
              <a:t>）</a:t>
            </a:r>
          </a:p>
        </p:txBody>
      </p:sp>
      <p:sp>
        <p:nvSpPr>
          <p:cNvPr id="3" name="内容占位符 2"/>
          <p:cNvSpPr>
            <a:spLocks noGrp="1"/>
          </p:cNvSpPr>
          <p:nvPr>
            <p:ph idx="1"/>
          </p:nvPr>
        </p:nvSpPr>
        <p:spPr>
          <a:xfrm>
            <a:off x="457200" y="1268413"/>
            <a:ext cx="8229600" cy="4724400"/>
          </a:xfrm>
        </p:spPr>
        <p:txBody>
          <a:bodyPr>
            <a:normAutofit fontScale="92500"/>
          </a:bodyPr>
          <a:lstStyle/>
          <a:p>
            <a:pPr eaLnBrk="1" hangingPunct="1">
              <a:defRPr/>
            </a:pPr>
            <a:r>
              <a:rPr lang="zh-CN" altLang="en-US" b="1" dirty="0"/>
              <a:t>办理户档转出</a:t>
            </a:r>
            <a:r>
              <a:rPr lang="en-US" altLang="zh-CN" b="1" dirty="0"/>
              <a:t>:</a:t>
            </a:r>
            <a:r>
              <a:rPr lang="zh-CN" altLang="en-US" dirty="0"/>
              <a:t> </a:t>
            </a:r>
          </a:p>
          <a:p>
            <a:pPr eaLnBrk="1" hangingPunct="1">
              <a:defRPr/>
            </a:pPr>
            <a:r>
              <a:rPr lang="en-US" altLang="zh-CN" dirty="0" smtClean="0"/>
              <a:t>(</a:t>
            </a:r>
            <a:r>
              <a:rPr lang="en-US" altLang="zh-CN" dirty="0"/>
              <a:t>1).</a:t>
            </a:r>
            <a:r>
              <a:rPr lang="zh-CN" altLang="en-US" dirty="0"/>
              <a:t>经批准同意自费出国留学的毕业生，在规定日之前</a:t>
            </a:r>
            <a:r>
              <a:rPr lang="zh-CN" altLang="en-US" dirty="0" smtClean="0"/>
              <a:t>到所在研究所或院系办理</a:t>
            </a:r>
            <a:r>
              <a:rPr lang="zh-CN" altLang="en-US" dirty="0"/>
              <a:t>户口</a:t>
            </a:r>
            <a:r>
              <a:rPr lang="zh-CN" altLang="en-US" dirty="0" smtClean="0"/>
              <a:t>档案二分回原籍的相关</a:t>
            </a:r>
            <a:r>
              <a:rPr lang="zh-CN" altLang="en-US" dirty="0"/>
              <a:t>手续。毕业当年年底之前仍未办理户档转</a:t>
            </a:r>
            <a:r>
              <a:rPr lang="zh-CN" altLang="en-US" dirty="0" smtClean="0"/>
              <a:t>出院系或研究所</a:t>
            </a:r>
            <a:r>
              <a:rPr lang="zh-CN" altLang="en-US" dirty="0"/>
              <a:t>手续的</a:t>
            </a:r>
            <a:r>
              <a:rPr lang="zh-CN" altLang="en-US" dirty="0" smtClean="0"/>
              <a:t>，研究所或院系不再</a:t>
            </a:r>
            <a:r>
              <a:rPr lang="zh-CN" altLang="en-US" dirty="0"/>
              <a:t>负责办理派遣手续。</a:t>
            </a:r>
          </a:p>
          <a:p>
            <a:pPr eaLnBrk="1" hangingPunct="1">
              <a:defRPr/>
            </a:pPr>
            <a:r>
              <a:rPr lang="en-US" altLang="zh-CN" dirty="0" smtClean="0"/>
              <a:t>(</a:t>
            </a:r>
            <a:r>
              <a:rPr lang="en-US" altLang="zh-CN" dirty="0"/>
              <a:t>2</a:t>
            </a:r>
            <a:r>
              <a:rPr lang="en-US" altLang="zh-CN" dirty="0" smtClean="0"/>
              <a:t>).</a:t>
            </a:r>
            <a:r>
              <a:rPr lang="zh-CN" altLang="en-US" dirty="0" smtClean="0"/>
              <a:t>二分回原籍，户档放到正规人才服务机构的，须从人才服务机构取得接收函交到研究所或院系，就业工作部门为其办理派遣手续。学生凭就业报到证到生源地人才机构落户存档。</a:t>
            </a:r>
            <a:endParaRPr lang="en-US" altLang="zh-CN"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pPr eaLnBrk="1" hangingPunct="1"/>
            <a:r>
              <a:rPr lang="zh-CN" altLang="en-US" smtClean="0"/>
              <a:t>出国程序（</a:t>
            </a:r>
            <a:r>
              <a:rPr lang="en-US" altLang="zh-CN" smtClean="0"/>
              <a:t>4</a:t>
            </a:r>
            <a:r>
              <a:rPr lang="zh-CN" altLang="en-US" smtClean="0"/>
              <a:t>）</a:t>
            </a:r>
          </a:p>
        </p:txBody>
      </p:sp>
      <p:sp>
        <p:nvSpPr>
          <p:cNvPr id="22531" name="内容占位符 2"/>
          <p:cNvSpPr>
            <a:spLocks noGrp="1"/>
          </p:cNvSpPr>
          <p:nvPr>
            <p:ph idx="1"/>
          </p:nvPr>
        </p:nvSpPr>
        <p:spPr>
          <a:xfrm>
            <a:off x="457200" y="1268413"/>
            <a:ext cx="8229600" cy="4724400"/>
          </a:xfrm>
        </p:spPr>
        <p:txBody>
          <a:bodyPr/>
          <a:lstStyle/>
          <a:p>
            <a:pPr eaLnBrk="1" hangingPunct="1"/>
            <a:r>
              <a:rPr lang="zh-CN" altLang="en-US" b="1" smtClean="0"/>
              <a:t>出国未成行</a:t>
            </a:r>
            <a:r>
              <a:rPr lang="en-US" altLang="zh-CN" b="1" smtClean="0"/>
              <a:t>:</a:t>
            </a:r>
            <a:r>
              <a:rPr lang="zh-CN" altLang="en-US" smtClean="0"/>
              <a:t> </a:t>
            </a:r>
          </a:p>
          <a:p>
            <a:pPr eaLnBrk="1" hangingPunct="1"/>
            <a:r>
              <a:rPr lang="zh-CN" altLang="en-US" smtClean="0"/>
              <a:t>出国未成的毕业生需在毕业当年年底之前，申请参加就业派遣，重新落实户档去处（没有找到可以落户的就业单位的毕业生，按照二分回原籍手续办理）。逾期不再办理。</a:t>
            </a:r>
          </a:p>
          <a:p>
            <a:pPr eaLnBrk="1" hangingPunct="1"/>
            <a:endParaRPr lang="zh-CN" altLang="en-US" smtClean="0"/>
          </a:p>
          <a:p>
            <a:pPr eaLnBrk="1" hangingPunct="1"/>
            <a:endParaRPr lang="zh-CN" alt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1295</Words>
  <Application>Microsoft Office PowerPoint</Application>
  <PresentationFormat>全屏显示(4:3)</PresentationFormat>
  <Paragraphs>119</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毕业生就业派遣 信息填报指南</vt:lpstr>
      <vt:lpstr>变更记录</vt:lpstr>
      <vt:lpstr>摘要</vt:lpstr>
      <vt:lpstr>签约程序</vt:lpstr>
      <vt:lpstr>办理派遣报到手续流程</vt:lpstr>
      <vt:lpstr>出国程序（1）</vt:lpstr>
      <vt:lpstr>出国程序（2）</vt:lpstr>
      <vt:lpstr>出国程序（3）</vt:lpstr>
      <vt:lpstr>出国程序（4）</vt:lpstr>
      <vt:lpstr>户档派回原籍程序（二分）</vt:lpstr>
      <vt:lpstr>升学派遣程序</vt:lpstr>
      <vt:lpstr>摘要</vt:lpstr>
      <vt:lpstr>信息填报流程</vt:lpstr>
      <vt:lpstr>登录http://sep.ucas.ac.cn</vt:lpstr>
      <vt:lpstr>点击档案操作—“填写”</vt:lpstr>
      <vt:lpstr>选择个人档案列表中的“毕业生基本信息表（B2）”</vt:lpstr>
      <vt:lpstr>点击“填报派遣信息”</vt:lpstr>
      <vt:lpstr>派遣填报分类说明</vt:lpstr>
      <vt:lpstr>1、签三方协议派遣范例（单位解决户口档案）</vt:lpstr>
      <vt:lpstr>2、考博、博士后派遣范例</vt:lpstr>
      <vt:lpstr>3、二分、签劳动合同派遣范例（单位不解决户口）</vt:lpstr>
      <vt:lpstr>4、出国出境留学派遣范例</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毕业生就业派遣 信息填报指南</dc:title>
  <dc:creator>lenovo</dc:creator>
  <cp:lastModifiedBy>unknown</cp:lastModifiedBy>
  <cp:revision>1</cp:revision>
  <dcterms:created xsi:type="dcterms:W3CDTF">2016-06-23T00:50:01Z</dcterms:created>
  <dcterms:modified xsi:type="dcterms:W3CDTF">2016-06-23T09:18:20Z</dcterms:modified>
</cp:coreProperties>
</file>